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352" r:id="rId12"/>
    <p:sldId id="268" r:id="rId13"/>
    <p:sldId id="273" r:id="rId14"/>
    <p:sldId id="274" r:id="rId15"/>
    <p:sldId id="275" r:id="rId16"/>
    <p:sldId id="276" r:id="rId17"/>
    <p:sldId id="277" r:id="rId18"/>
    <p:sldId id="278" r:id="rId19"/>
    <p:sldId id="362" r:id="rId20"/>
    <p:sldId id="280" r:id="rId21"/>
    <p:sldId id="349" r:id="rId22"/>
    <p:sldId id="350" r:id="rId23"/>
    <p:sldId id="361" r:id="rId24"/>
    <p:sldId id="281" r:id="rId25"/>
    <p:sldId id="282" r:id="rId26"/>
    <p:sldId id="283" r:id="rId27"/>
    <p:sldId id="284" r:id="rId28"/>
    <p:sldId id="285" r:id="rId29"/>
    <p:sldId id="287" r:id="rId30"/>
    <p:sldId id="341" r:id="rId31"/>
    <p:sldId id="342" r:id="rId32"/>
    <p:sldId id="343" r:id="rId33"/>
    <p:sldId id="338" r:id="rId34"/>
    <p:sldId id="291" r:id="rId35"/>
    <p:sldId id="292" r:id="rId36"/>
    <p:sldId id="293" r:id="rId37"/>
    <p:sldId id="339" r:id="rId38"/>
    <p:sldId id="288" r:id="rId39"/>
    <p:sldId id="289" r:id="rId40"/>
    <p:sldId id="290" r:id="rId41"/>
    <p:sldId id="340" r:id="rId42"/>
    <p:sldId id="344" r:id="rId43"/>
    <p:sldId id="345" r:id="rId44"/>
    <p:sldId id="330" r:id="rId45"/>
    <p:sldId id="360" r:id="rId46"/>
    <p:sldId id="328" r:id="rId47"/>
    <p:sldId id="329" r:id="rId48"/>
    <p:sldId id="331" r:id="rId49"/>
    <p:sldId id="363" r:id="rId50"/>
    <p:sldId id="332" r:id="rId51"/>
    <p:sldId id="346" r:id="rId52"/>
    <p:sldId id="333" r:id="rId53"/>
    <p:sldId id="334" r:id="rId54"/>
    <p:sldId id="335" r:id="rId55"/>
    <p:sldId id="336" r:id="rId56"/>
    <p:sldId id="347" r:id="rId57"/>
    <p:sldId id="365" r:id="rId58"/>
    <p:sldId id="337" r:id="rId59"/>
    <p:sldId id="364" r:id="rId60"/>
    <p:sldId id="353" r:id="rId61"/>
    <p:sldId id="354" r:id="rId62"/>
    <p:sldId id="355" r:id="rId63"/>
    <p:sldId id="356" r:id="rId64"/>
    <p:sldId id="357" r:id="rId65"/>
    <p:sldId id="358" r:id="rId66"/>
    <p:sldId id="359"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344" y="-23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7ED05-7947-46F5-8F57-A78789CB45B0}" type="datetimeFigureOut">
              <a:rPr lang="en-US" smtClean="0"/>
              <a:pPr/>
              <a:t>7/3/2023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DE3ADB-67AB-4C37-B4C9-64603CCB7CB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7AC2FF-BD08-452A-B58F-C377E501696B}" type="slidenum">
              <a:rPr lang="en-US" smtClean="0"/>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FDE3ADB-67AB-4C37-B4C9-64603CCB7CB0}" type="slidenum">
              <a:rPr lang="en-US" smtClean="0"/>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04299B-864A-4D49-9EB9-7F1623BEF3B9}"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4299B-864A-4D49-9EB9-7F1623BEF3B9}"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4299B-864A-4D49-9EB9-7F1623BEF3B9}"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04299B-864A-4D49-9EB9-7F1623BEF3B9}"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04299B-864A-4D49-9EB9-7F1623BEF3B9}" type="datetimeFigureOut">
              <a:rPr lang="en-US" smtClean="0"/>
              <a:pPr/>
              <a:t>7/3/2023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04299B-864A-4D49-9EB9-7F1623BEF3B9}" type="datetimeFigureOut">
              <a:rPr lang="en-US" smtClean="0"/>
              <a:pPr/>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04299B-864A-4D49-9EB9-7F1623BEF3B9}" type="datetimeFigureOut">
              <a:rPr lang="en-US" smtClean="0"/>
              <a:pPr/>
              <a:t>7/3/2023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04299B-864A-4D49-9EB9-7F1623BEF3B9}" type="datetimeFigureOut">
              <a:rPr lang="en-US" smtClean="0"/>
              <a:pPr/>
              <a:t>7/3/2023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04299B-864A-4D49-9EB9-7F1623BEF3B9}" type="datetimeFigureOut">
              <a:rPr lang="en-US" smtClean="0"/>
              <a:pPr/>
              <a:t>7/3/2023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4299B-864A-4D49-9EB9-7F1623BEF3B9}" type="datetimeFigureOut">
              <a:rPr lang="en-US" smtClean="0"/>
              <a:pPr/>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04299B-864A-4D49-9EB9-7F1623BEF3B9}" type="datetimeFigureOut">
              <a:rPr lang="en-US" smtClean="0"/>
              <a:pPr/>
              <a:t>7/3/2023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493F79-649E-4A75-BB31-30B623443E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4299B-864A-4D49-9EB9-7F1623BEF3B9}" type="datetimeFigureOut">
              <a:rPr lang="en-US" smtClean="0"/>
              <a:pPr/>
              <a:t>7/3/2023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493F79-649E-4A75-BB31-30B623443E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crossref-it.info/articles/187/Inscape-and-instress%20retrieved%2020/12/202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4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www.youtube.com/watch?v=cPDOM6rPYNs&amp;ab_channel=WildlifeWorld" TargetMode="Externa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ieeff.org/jakobsonaphasiafull.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04664"/>
            <a:ext cx="7128793" cy="3960440"/>
          </a:xfrm>
        </p:spPr>
        <p:txBody>
          <a:bodyPr>
            <a:normAutofit/>
          </a:bodyPr>
          <a:lstStyle/>
          <a:p>
            <a:pPr algn="l"/>
            <a:r>
              <a:rPr lang="en-GB" sz="4000" dirty="0" smtClean="0"/>
              <a:t>THE SIMILARITY DIMENSION OF MEANING: DANGERS TO ECOLOGY; ANTIDOTES IN LITERATURE</a:t>
            </a:r>
            <a:endParaRPr lang="en-US" sz="4000" dirty="0"/>
          </a:p>
        </p:txBody>
      </p:sp>
      <p:sp>
        <p:nvSpPr>
          <p:cNvPr id="3" name="Subtitle 2"/>
          <p:cNvSpPr>
            <a:spLocks noGrp="1"/>
          </p:cNvSpPr>
          <p:nvPr>
            <p:ph type="subTitle" idx="1"/>
          </p:nvPr>
        </p:nvSpPr>
        <p:spPr>
          <a:xfrm>
            <a:off x="323528" y="5013176"/>
            <a:ext cx="6984776" cy="736859"/>
          </a:xfrm>
        </p:spPr>
        <p:txBody>
          <a:bodyPr>
            <a:normAutofit fontScale="77500" lnSpcReduction="20000"/>
          </a:bodyPr>
          <a:lstStyle/>
          <a:p>
            <a:pPr algn="l"/>
            <a:r>
              <a:rPr lang="en-GB" i="1" dirty="0" smtClean="0"/>
              <a:t>Andrew Goatly, Honorary Professor, </a:t>
            </a:r>
            <a:r>
              <a:rPr lang="en-GB" i="1" dirty="0" err="1" smtClean="0"/>
              <a:t>Lingnan</a:t>
            </a:r>
            <a:r>
              <a:rPr lang="en-GB" i="1" dirty="0" smtClean="0"/>
              <a:t> University, Hong Kong (apgoatly@gmail.com)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do we mean by similarity and contiguity?</a:t>
            </a:r>
            <a:endParaRPr lang="en-US" dirty="0"/>
          </a:p>
        </p:txBody>
      </p:sp>
      <p:sp>
        <p:nvSpPr>
          <p:cNvPr id="3" name="Content Placeholder 2"/>
          <p:cNvSpPr>
            <a:spLocks noGrp="1"/>
          </p:cNvSpPr>
          <p:nvPr>
            <p:ph idx="1"/>
          </p:nvPr>
        </p:nvSpPr>
        <p:spPr>
          <a:xfrm>
            <a:off x="251520" y="1600204"/>
            <a:ext cx="8435280" cy="4853132"/>
          </a:xfrm>
        </p:spPr>
        <p:txBody>
          <a:bodyPr>
            <a:normAutofit fontScale="77500" lnSpcReduction="20000"/>
          </a:bodyPr>
          <a:lstStyle/>
          <a:p>
            <a:r>
              <a:rPr lang="en-GB" dirty="0" smtClean="0"/>
              <a:t>Similarity is the sharing of features. So, classifications, metaphors, superordinate-hyponym relations (e.g. ‘bird’ – ‘penguin’) depend upon it.</a:t>
            </a:r>
          </a:p>
          <a:p>
            <a:r>
              <a:rPr lang="en-GB" dirty="0" smtClean="0"/>
              <a:t>Contiguity means </a:t>
            </a:r>
            <a:r>
              <a:rPr lang="en-GB" dirty="0" err="1" smtClean="0"/>
              <a:t>contextuality</a:t>
            </a:r>
            <a:r>
              <a:rPr lang="en-GB" dirty="0" smtClean="0"/>
              <a:t> and, as well as co-text, context is often one of action genres. Literally it depends upon “touching” including relationships such as part to whole, place to object/event /person in that place. But also, by extension, time to object/person/event at that time, and cause and effect. Metonymy depends upon these relationships.</a:t>
            </a:r>
          </a:p>
          <a:p>
            <a:r>
              <a:rPr lang="en-GB" dirty="0" smtClean="0"/>
              <a:t>Cause and effect relationships take us beyond local contiguities of action genres to consider global contiguities, e.g. chaos theory and butterfly flapping its wings.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rmAutofit/>
          </a:bodyPr>
          <a:lstStyle/>
          <a:p>
            <a:r>
              <a:rPr lang="en-GB" dirty="0" smtClean="0"/>
              <a:t>Global Contiguity: Chaos Theory</a:t>
            </a:r>
            <a:endParaRPr lang="en-US" dirty="0"/>
          </a:p>
        </p:txBody>
      </p:sp>
      <p:sp>
        <p:nvSpPr>
          <p:cNvPr id="3" name="Content Placeholder 2"/>
          <p:cNvSpPr>
            <a:spLocks noGrp="1"/>
          </p:cNvSpPr>
          <p:nvPr>
            <p:ph idx="1"/>
          </p:nvPr>
        </p:nvSpPr>
        <p:spPr>
          <a:xfrm>
            <a:off x="3637447" y="1196752"/>
            <a:ext cx="3110746" cy="5472608"/>
          </a:xfrm>
        </p:spPr>
        <p:txBody>
          <a:bodyPr>
            <a:normAutofit fontScale="70000" lnSpcReduction="20000"/>
          </a:bodyPr>
          <a:lstStyle/>
          <a:p>
            <a:r>
              <a:rPr lang="en-GB" dirty="0" smtClean="0"/>
              <a:t>When a system is far from equilibrium, with stability at risk, then an event can have a causal effect producing another event apparently non-contiguous with it. </a:t>
            </a:r>
          </a:p>
          <a:p>
            <a:endParaRPr lang="en-GB" dirty="0" smtClean="0"/>
          </a:p>
          <a:p>
            <a:endParaRPr lang="en-GB" dirty="0" smtClean="0"/>
          </a:p>
          <a:p>
            <a:r>
              <a:rPr lang="en-GB" dirty="0" smtClean="0"/>
              <a:t>The famous example is the idea that a butterfly flapping its wings in Brazil might cause a tornado in Texas, or, at least, help determine its course.</a:t>
            </a:r>
            <a:endParaRPr lang="en-US" dirty="0" smtClean="0"/>
          </a:p>
          <a:p>
            <a:endParaRPr lang="en-US" dirty="0"/>
          </a:p>
        </p:txBody>
      </p:sp>
      <p:pic>
        <p:nvPicPr>
          <p:cNvPr id="1026" name="Picture 2" descr="C:\Users\apgoa\AppData\Local\Microsoft\Windows\INetCache\IE\3W3HUK69\monarch-butterfly-101131293129683U0v[1].jpg"/>
          <p:cNvPicPr>
            <a:picLocks noChangeAspect="1" noChangeArrowheads="1"/>
          </p:cNvPicPr>
          <p:nvPr/>
        </p:nvPicPr>
        <p:blipFill>
          <a:blip r:embed="rId2" cstate="print"/>
          <a:srcRect/>
          <a:stretch>
            <a:fillRect/>
          </a:stretch>
        </p:blipFill>
        <p:spPr bwMode="auto">
          <a:xfrm>
            <a:off x="323528" y="1268760"/>
            <a:ext cx="3240360" cy="2539865"/>
          </a:xfrm>
          <a:prstGeom prst="rect">
            <a:avLst/>
          </a:prstGeom>
          <a:noFill/>
        </p:spPr>
      </p:pic>
      <p:pic>
        <p:nvPicPr>
          <p:cNvPr id="1027" name="Picture 3" descr="C:\Users\apgoa\AppData\Local\Microsoft\Windows\INetCache\IE\3PVBQ0PH\tornado[1].jpg"/>
          <p:cNvPicPr>
            <a:picLocks noChangeAspect="1" noChangeArrowheads="1"/>
          </p:cNvPicPr>
          <p:nvPr/>
        </p:nvPicPr>
        <p:blipFill>
          <a:blip r:embed="rId3" cstate="print"/>
          <a:srcRect/>
          <a:stretch>
            <a:fillRect/>
          </a:stretch>
        </p:blipFill>
        <p:spPr bwMode="auto">
          <a:xfrm>
            <a:off x="395536" y="4023067"/>
            <a:ext cx="3240359" cy="243026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fontScale="90000"/>
          </a:bodyPr>
          <a:lstStyle/>
          <a:p>
            <a:r>
              <a:rPr lang="en-GB" dirty="0" smtClean="0"/>
              <a:t>Similarity and contiguity in defining metaphor and metonymy</a:t>
            </a:r>
            <a:endParaRPr lang="en-US" dirty="0"/>
          </a:p>
        </p:txBody>
      </p:sp>
      <p:sp>
        <p:nvSpPr>
          <p:cNvPr id="3" name="Content Placeholder 2"/>
          <p:cNvSpPr>
            <a:spLocks noGrp="1"/>
          </p:cNvSpPr>
          <p:nvPr>
            <p:ph idx="1"/>
          </p:nvPr>
        </p:nvSpPr>
        <p:spPr>
          <a:xfrm>
            <a:off x="457200" y="1340768"/>
            <a:ext cx="8507288" cy="5328592"/>
          </a:xfrm>
        </p:spPr>
        <p:txBody>
          <a:bodyPr>
            <a:normAutofit fontScale="77500" lnSpcReduction="20000"/>
          </a:bodyPr>
          <a:lstStyle/>
          <a:p>
            <a:r>
              <a:rPr lang="en-GB" dirty="0" smtClean="0"/>
              <a:t>A metaphor or metonymy occurs when a unit of text (</a:t>
            </a:r>
            <a:r>
              <a:rPr lang="en-GB" dirty="0" smtClean="0">
                <a:solidFill>
                  <a:srgbClr val="FF0000"/>
                </a:solidFill>
              </a:rPr>
              <a:t>the source </a:t>
            </a:r>
            <a:r>
              <a:rPr lang="en-GB" dirty="0" smtClean="0"/>
              <a:t>term) is used with an unconventional meaning (</a:t>
            </a:r>
            <a:r>
              <a:rPr lang="en-GB" dirty="0" smtClean="0">
                <a:solidFill>
                  <a:schemeClr val="tx2">
                    <a:lumMod val="60000"/>
                    <a:lumOff val="40000"/>
                  </a:schemeClr>
                </a:solidFill>
              </a:rPr>
              <a:t>the target</a:t>
            </a:r>
            <a:r>
              <a:rPr lang="en-GB" dirty="0" smtClean="0"/>
              <a:t>). </a:t>
            </a:r>
          </a:p>
          <a:p>
            <a:r>
              <a:rPr lang="en-GB" dirty="0" smtClean="0"/>
              <a:t>In metaphor this unconventional meaning is understood on the basis of </a:t>
            </a:r>
            <a:r>
              <a:rPr lang="en-GB" b="1" dirty="0" smtClean="0">
                <a:solidFill>
                  <a:schemeClr val="accent3">
                    <a:lumMod val="75000"/>
                  </a:schemeClr>
                </a:solidFill>
              </a:rPr>
              <a:t>similarity</a:t>
            </a:r>
            <a:r>
              <a:rPr lang="en-GB" dirty="0" smtClean="0"/>
              <a:t> between </a:t>
            </a:r>
            <a:r>
              <a:rPr lang="en-GB" dirty="0" smtClean="0">
                <a:solidFill>
                  <a:srgbClr val="FF0000"/>
                </a:solidFill>
              </a:rPr>
              <a:t>source</a:t>
            </a:r>
            <a:r>
              <a:rPr lang="en-GB" dirty="0" smtClean="0"/>
              <a:t> and </a:t>
            </a:r>
            <a:r>
              <a:rPr lang="en-GB" dirty="0" smtClean="0">
                <a:solidFill>
                  <a:schemeClr val="tx2">
                    <a:lumMod val="60000"/>
                    <a:lumOff val="40000"/>
                  </a:schemeClr>
                </a:solidFill>
              </a:rPr>
              <a:t>target</a:t>
            </a:r>
            <a:r>
              <a:rPr lang="en-GB" dirty="0" smtClean="0"/>
              <a:t> (</a:t>
            </a:r>
            <a:r>
              <a:rPr lang="en-GB" dirty="0" err="1" smtClean="0"/>
              <a:t>Goatly</a:t>
            </a:r>
            <a:r>
              <a:rPr lang="en-GB" dirty="0" smtClean="0"/>
              <a:t> 2011)</a:t>
            </a:r>
          </a:p>
          <a:p>
            <a:r>
              <a:rPr lang="en-GB" dirty="0" smtClean="0"/>
              <a:t>In metonymy this unconventional meaning is understood on the basis of </a:t>
            </a:r>
            <a:r>
              <a:rPr lang="en-GB" b="1" dirty="0" smtClean="0"/>
              <a:t>contiguity</a:t>
            </a:r>
            <a:r>
              <a:rPr lang="en-GB" dirty="0" smtClean="0"/>
              <a:t> between </a:t>
            </a:r>
            <a:r>
              <a:rPr lang="en-GB" dirty="0" smtClean="0">
                <a:solidFill>
                  <a:srgbClr val="FF0000"/>
                </a:solidFill>
              </a:rPr>
              <a:t>source</a:t>
            </a:r>
            <a:r>
              <a:rPr lang="en-GB" dirty="0" smtClean="0"/>
              <a:t> and </a:t>
            </a:r>
            <a:r>
              <a:rPr lang="en-GB" dirty="0" smtClean="0">
                <a:solidFill>
                  <a:schemeClr val="tx2">
                    <a:lumMod val="60000"/>
                    <a:lumOff val="40000"/>
                  </a:schemeClr>
                </a:solidFill>
              </a:rPr>
              <a:t>target</a:t>
            </a:r>
            <a:r>
              <a:rPr lang="en-GB" dirty="0" smtClean="0"/>
              <a:t>. (</a:t>
            </a:r>
            <a:r>
              <a:rPr lang="en-GB" dirty="0" err="1" smtClean="0"/>
              <a:t>Goatly</a:t>
            </a:r>
            <a:r>
              <a:rPr lang="en-GB" dirty="0" smtClean="0"/>
              <a:t> 2022)</a:t>
            </a:r>
          </a:p>
          <a:p>
            <a:r>
              <a:rPr lang="en-GB" dirty="0" smtClean="0"/>
              <a:t>Metaphor e.g. </a:t>
            </a:r>
            <a:r>
              <a:rPr lang="en-GB" dirty="0" smtClean="0">
                <a:solidFill>
                  <a:schemeClr val="tx2">
                    <a:lumMod val="60000"/>
                    <a:lumOff val="40000"/>
                  </a:schemeClr>
                </a:solidFill>
              </a:rPr>
              <a:t>The past </a:t>
            </a:r>
            <a:r>
              <a:rPr lang="en-GB" dirty="0" smtClean="0"/>
              <a:t>is </a:t>
            </a:r>
            <a:r>
              <a:rPr lang="en-GB" dirty="0" smtClean="0">
                <a:solidFill>
                  <a:srgbClr val="FF0000"/>
                </a:solidFill>
              </a:rPr>
              <a:t>a foreign country</a:t>
            </a:r>
            <a:r>
              <a:rPr lang="en-GB" dirty="0" smtClean="0"/>
              <a:t>. </a:t>
            </a:r>
            <a:r>
              <a:rPr lang="en-GB" i="1" dirty="0" smtClean="0">
                <a:solidFill>
                  <a:schemeClr val="accent3">
                    <a:lumMod val="75000"/>
                  </a:schemeClr>
                </a:solidFill>
              </a:rPr>
              <a:t>They do things differently there</a:t>
            </a:r>
            <a:r>
              <a:rPr lang="en-GB" i="1" dirty="0" smtClean="0"/>
              <a:t>. </a:t>
            </a:r>
            <a:r>
              <a:rPr lang="en-US" dirty="0" smtClean="0"/>
              <a:t> </a:t>
            </a:r>
            <a:r>
              <a:rPr lang="en-GB" dirty="0" smtClean="0"/>
              <a:t>(L. P Hartley (1973)</a:t>
            </a:r>
            <a:r>
              <a:rPr lang="en-GB" i="1" dirty="0" smtClean="0"/>
              <a:t> The Go-between</a:t>
            </a:r>
            <a:r>
              <a:rPr lang="en-GB" dirty="0" smtClean="0"/>
              <a:t>)</a:t>
            </a:r>
          </a:p>
          <a:p>
            <a:r>
              <a:rPr lang="en-GB" dirty="0" smtClean="0"/>
              <a:t>Metonymy e.g. </a:t>
            </a:r>
            <a:r>
              <a:rPr lang="en-GB" dirty="0" smtClean="0">
                <a:solidFill>
                  <a:srgbClr val="FF0000"/>
                </a:solidFill>
              </a:rPr>
              <a:t>The doorways </a:t>
            </a:r>
            <a:r>
              <a:rPr lang="en-GB" dirty="0" smtClean="0"/>
              <a:t>were screaming with laughter (Golding 1961 </a:t>
            </a:r>
            <a:r>
              <a:rPr lang="en-GB" i="1" dirty="0" smtClean="0"/>
              <a:t>Free Fall</a:t>
            </a:r>
            <a:r>
              <a:rPr lang="en-GB" dirty="0" smtClean="0"/>
              <a:t>: 20) ‘</a:t>
            </a:r>
            <a:r>
              <a:rPr lang="en-GB" dirty="0" smtClean="0">
                <a:solidFill>
                  <a:schemeClr val="tx2">
                    <a:lumMod val="60000"/>
                    <a:lumOff val="40000"/>
                  </a:schemeClr>
                </a:solidFill>
              </a:rPr>
              <a:t>The people </a:t>
            </a:r>
            <a:r>
              <a:rPr lang="en-GB" dirty="0" smtClean="0"/>
              <a:t>in the doorways’</a:t>
            </a: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Nouns and Verbs/Clauses</a:t>
            </a:r>
            <a:br>
              <a:rPr lang="en-GB" dirty="0" smtClean="0"/>
            </a:b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720080"/>
          </a:xfrm>
        </p:spPr>
        <p:txBody>
          <a:bodyPr>
            <a:normAutofit fontScale="90000"/>
          </a:bodyPr>
          <a:lstStyle/>
          <a:p>
            <a:r>
              <a:rPr lang="en-GB" b="1" dirty="0" smtClean="0"/>
              <a:t/>
            </a:r>
            <a:br>
              <a:rPr lang="en-GB" b="1" dirty="0" smtClean="0"/>
            </a:br>
            <a:r>
              <a:rPr lang="en-GB" sz="3600" dirty="0" smtClean="0"/>
              <a:t>Nouns and Verbs (cf. </a:t>
            </a:r>
            <a:r>
              <a:rPr lang="en-GB" sz="3600" dirty="0" err="1" smtClean="0"/>
              <a:t>Langacker</a:t>
            </a:r>
            <a:r>
              <a:rPr lang="en-GB" sz="3600" dirty="0" smtClean="0"/>
              <a:t> 1991) </a:t>
            </a:r>
            <a:r>
              <a:rPr lang="en-US" dirty="0"/>
              <a:t/>
            </a:r>
            <a:br>
              <a:rPr lang="en-US" dirty="0"/>
            </a:br>
            <a:endParaRPr lang="en-US" dirty="0"/>
          </a:p>
        </p:txBody>
      </p:sp>
      <p:graphicFrame>
        <p:nvGraphicFramePr>
          <p:cNvPr id="4" name="Content Placeholder 3"/>
          <p:cNvGraphicFramePr>
            <a:graphicFrameLocks noGrp="1"/>
          </p:cNvGraphicFramePr>
          <p:nvPr>
            <p:ph idx="1"/>
          </p:nvPr>
        </p:nvGraphicFramePr>
        <p:xfrm>
          <a:off x="467544" y="980728"/>
          <a:ext cx="8229600" cy="4968552"/>
        </p:xfrm>
        <a:graphic>
          <a:graphicData uri="http://schemas.openxmlformats.org/drawingml/2006/table">
            <a:tbl>
              <a:tblPr firstRow="1" bandRow="1">
                <a:tableStyleId>{69CF1AB2-1976-4502-BF36-3FF5EA218861}</a:tableStyleId>
              </a:tblPr>
              <a:tblGrid>
                <a:gridCol w="3322712"/>
                <a:gridCol w="2163688"/>
                <a:gridCol w="2743200"/>
              </a:tblGrid>
              <a:tr h="619938">
                <a:tc>
                  <a:txBody>
                    <a:bodyPr/>
                    <a:lstStyle/>
                    <a:p>
                      <a:pPr marL="0" marR="0">
                        <a:lnSpc>
                          <a:spcPct val="115000"/>
                        </a:lnSpc>
                        <a:spcBef>
                          <a:spcPts val="600"/>
                        </a:spcBef>
                        <a:spcAft>
                          <a:spcPts val="600"/>
                        </a:spcAft>
                      </a:pPr>
                      <a:r>
                        <a:rPr lang="en-US" sz="2400" b="0" dirty="0" smtClean="0"/>
                        <a:t>Entity status</a:t>
                      </a:r>
                      <a:endParaRPr lang="en-US" sz="2400" b="0" dirty="0">
                        <a:latin typeface="Calibri"/>
                        <a:ea typeface="Calibri"/>
                        <a:cs typeface="Times New Roman"/>
                      </a:endParaRPr>
                    </a:p>
                  </a:txBody>
                  <a:tcPr marL="68580" marR="68580" marT="0" marB="0"/>
                </a:tc>
                <a:tc>
                  <a:txBody>
                    <a:bodyPr/>
                    <a:lstStyle/>
                    <a:p>
                      <a:pPr marL="0" marR="0">
                        <a:lnSpc>
                          <a:spcPct val="115000"/>
                        </a:lnSpc>
                        <a:spcBef>
                          <a:spcPts val="600"/>
                        </a:spcBef>
                        <a:spcAft>
                          <a:spcPts val="600"/>
                        </a:spcAft>
                      </a:pPr>
                      <a:r>
                        <a:rPr lang="en-GB" sz="2400" b="0" dirty="0"/>
                        <a:t>Object</a:t>
                      </a:r>
                      <a:endParaRPr lang="en-US" sz="2400" b="0" dirty="0">
                        <a:latin typeface="Calibri"/>
                        <a:ea typeface="Calibri"/>
                        <a:cs typeface="Times New Roman"/>
                      </a:endParaRPr>
                    </a:p>
                  </a:txBody>
                  <a:tcPr marL="68580" marR="68580" marT="0" marB="0"/>
                </a:tc>
                <a:tc>
                  <a:txBody>
                    <a:bodyPr/>
                    <a:lstStyle/>
                    <a:p>
                      <a:pPr marL="0" marR="0">
                        <a:lnSpc>
                          <a:spcPct val="115000"/>
                        </a:lnSpc>
                        <a:spcBef>
                          <a:spcPts val="600"/>
                        </a:spcBef>
                        <a:spcAft>
                          <a:spcPts val="600"/>
                        </a:spcAft>
                      </a:pPr>
                      <a:r>
                        <a:rPr lang="en-GB" sz="2400" b="0" dirty="0"/>
                        <a:t>Energetic </a:t>
                      </a:r>
                      <a:r>
                        <a:rPr lang="en-GB" sz="2400" b="0" dirty="0" smtClean="0"/>
                        <a:t>Interaction</a:t>
                      </a:r>
                      <a:endParaRPr lang="en-US" sz="2400" b="0" dirty="0">
                        <a:latin typeface="Calibri"/>
                        <a:ea typeface="Calibri"/>
                        <a:cs typeface="Times New Roman"/>
                      </a:endParaRPr>
                    </a:p>
                  </a:txBody>
                  <a:tcPr marL="68580" marR="68580" marT="0" marB="0"/>
                </a:tc>
              </a:tr>
              <a:tr h="551056">
                <a:tc>
                  <a:txBody>
                    <a:bodyPr/>
                    <a:lstStyle/>
                    <a:p>
                      <a:pPr marL="0" marR="0">
                        <a:lnSpc>
                          <a:spcPct val="115000"/>
                        </a:lnSpc>
                        <a:spcBef>
                          <a:spcPts val="600"/>
                        </a:spcBef>
                        <a:spcAft>
                          <a:spcPts val="600"/>
                        </a:spcAft>
                      </a:pPr>
                      <a:r>
                        <a:rPr lang="en-GB" sz="2400" dirty="0"/>
                        <a:t>Word Class</a:t>
                      </a:r>
                      <a:endParaRPr lang="en-US" sz="2400" dirty="0">
                        <a:latin typeface="Calibri"/>
                        <a:ea typeface="Calibri"/>
                        <a:cs typeface="Times New Roman"/>
                      </a:endParaRPr>
                    </a:p>
                  </a:txBody>
                  <a:tcPr marL="68580" marR="68580" marT="0" marB="0"/>
                </a:tc>
                <a:tc>
                  <a:txBody>
                    <a:bodyPr/>
                    <a:lstStyle/>
                    <a:p>
                      <a:pPr marL="0" marR="0">
                        <a:lnSpc>
                          <a:spcPct val="115000"/>
                        </a:lnSpc>
                        <a:spcBef>
                          <a:spcPts val="600"/>
                        </a:spcBef>
                        <a:spcAft>
                          <a:spcPts val="600"/>
                        </a:spcAft>
                      </a:pPr>
                      <a:r>
                        <a:rPr lang="en-GB" sz="2400" dirty="0"/>
                        <a:t>Noun</a:t>
                      </a:r>
                      <a:endParaRPr lang="en-US" sz="2400" dirty="0">
                        <a:latin typeface="Calibri"/>
                        <a:ea typeface="Calibri"/>
                        <a:cs typeface="Times New Roman"/>
                      </a:endParaRPr>
                    </a:p>
                  </a:txBody>
                  <a:tcPr marL="68580" marR="68580" marT="0" marB="0"/>
                </a:tc>
                <a:tc>
                  <a:txBody>
                    <a:bodyPr/>
                    <a:lstStyle/>
                    <a:p>
                      <a:pPr marL="0" marR="0">
                        <a:lnSpc>
                          <a:spcPct val="115000"/>
                        </a:lnSpc>
                        <a:spcBef>
                          <a:spcPts val="600"/>
                        </a:spcBef>
                        <a:spcAft>
                          <a:spcPts val="600"/>
                        </a:spcAft>
                      </a:pPr>
                      <a:r>
                        <a:rPr lang="en-GB" sz="2400" dirty="0"/>
                        <a:t>Verb</a:t>
                      </a:r>
                      <a:endParaRPr lang="en-US" sz="2400" dirty="0">
                        <a:latin typeface="Calibri"/>
                        <a:ea typeface="Calibri"/>
                        <a:cs typeface="Times New Roman"/>
                      </a:endParaRPr>
                    </a:p>
                  </a:txBody>
                  <a:tcPr marL="68580" marR="68580" marT="0" marB="0"/>
                </a:tc>
              </a:tr>
              <a:tr h="551056">
                <a:tc>
                  <a:txBody>
                    <a:bodyPr/>
                    <a:lstStyle/>
                    <a:p>
                      <a:pPr marL="0" marR="0">
                        <a:lnSpc>
                          <a:spcPct val="115000"/>
                        </a:lnSpc>
                        <a:spcBef>
                          <a:spcPts val="600"/>
                        </a:spcBef>
                        <a:spcAft>
                          <a:spcPts val="600"/>
                        </a:spcAft>
                      </a:pPr>
                      <a:r>
                        <a:rPr lang="en-GB" sz="2400" dirty="0"/>
                        <a:t>Instantiated</a:t>
                      </a:r>
                      <a:endParaRPr lang="en-US" sz="2400" dirty="0">
                        <a:latin typeface="Calibri"/>
                        <a:ea typeface="Calibri"/>
                        <a:cs typeface="Times New Roman"/>
                      </a:endParaRPr>
                    </a:p>
                  </a:txBody>
                  <a:tcPr marL="68580" marR="68580" marT="0" marB="0"/>
                </a:tc>
                <a:tc>
                  <a:txBody>
                    <a:bodyPr/>
                    <a:lstStyle/>
                    <a:p>
                      <a:pPr marL="0" marR="0">
                        <a:lnSpc>
                          <a:spcPct val="115000"/>
                        </a:lnSpc>
                        <a:spcBef>
                          <a:spcPts val="600"/>
                        </a:spcBef>
                        <a:spcAft>
                          <a:spcPts val="600"/>
                        </a:spcAft>
                      </a:pPr>
                      <a:r>
                        <a:rPr lang="en-GB" sz="2400"/>
                        <a:t>In space</a:t>
                      </a:r>
                      <a:endParaRPr lang="en-US" sz="2400">
                        <a:latin typeface="Calibri"/>
                        <a:ea typeface="Calibri"/>
                        <a:cs typeface="Times New Roman"/>
                      </a:endParaRPr>
                    </a:p>
                  </a:txBody>
                  <a:tcPr marL="68580" marR="68580" marT="0" marB="0"/>
                </a:tc>
                <a:tc>
                  <a:txBody>
                    <a:bodyPr/>
                    <a:lstStyle/>
                    <a:p>
                      <a:pPr marL="0" marR="0">
                        <a:lnSpc>
                          <a:spcPct val="115000"/>
                        </a:lnSpc>
                        <a:spcBef>
                          <a:spcPts val="600"/>
                        </a:spcBef>
                        <a:spcAft>
                          <a:spcPts val="600"/>
                        </a:spcAft>
                      </a:pPr>
                      <a:r>
                        <a:rPr lang="en-GB" sz="2400"/>
                        <a:t>In time</a:t>
                      </a:r>
                      <a:endParaRPr lang="en-US" sz="2400">
                        <a:latin typeface="Calibri"/>
                        <a:ea typeface="Calibri"/>
                        <a:cs typeface="Times New Roman"/>
                      </a:endParaRPr>
                    </a:p>
                  </a:txBody>
                  <a:tcPr marL="68580" marR="68580" marT="0" marB="0"/>
                </a:tc>
              </a:tr>
              <a:tr h="1653168">
                <a:tc>
                  <a:txBody>
                    <a:bodyPr/>
                    <a:lstStyle/>
                    <a:p>
                      <a:pPr marL="0" marR="0">
                        <a:lnSpc>
                          <a:spcPct val="115000"/>
                        </a:lnSpc>
                        <a:spcBef>
                          <a:spcPts val="600"/>
                        </a:spcBef>
                        <a:spcAft>
                          <a:spcPts val="600"/>
                        </a:spcAft>
                      </a:pPr>
                      <a:r>
                        <a:rPr lang="en-GB" sz="2400" dirty="0"/>
                        <a:t>Extension</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600"/>
                        </a:spcAft>
                      </a:pPr>
                      <a:r>
                        <a:rPr lang="en-GB" sz="2400" dirty="0"/>
                        <a:t>Spatially </a:t>
                      </a:r>
                      <a:r>
                        <a:rPr lang="en-GB" sz="2400" dirty="0" smtClean="0"/>
                        <a:t>compact</a:t>
                      </a:r>
                      <a:endParaRPr lang="en-US" sz="2400" dirty="0" smtClean="0"/>
                    </a:p>
                    <a:p>
                      <a:pPr marL="0" marR="0">
                        <a:lnSpc>
                          <a:spcPct val="100000"/>
                        </a:lnSpc>
                        <a:spcBef>
                          <a:spcPts val="600"/>
                        </a:spcBef>
                        <a:spcAft>
                          <a:spcPts val="600"/>
                        </a:spcAft>
                      </a:pPr>
                      <a:r>
                        <a:rPr lang="en-GB" sz="2400" dirty="0" smtClean="0"/>
                        <a:t>Temporally </a:t>
                      </a:r>
                      <a:r>
                        <a:rPr lang="en-GB" sz="2400" dirty="0"/>
                        <a:t>unbounded</a:t>
                      </a:r>
                      <a:endParaRPr lang="en-US" sz="2400" dirty="0">
                        <a:latin typeface="Calibri"/>
                        <a:ea typeface="Calibri"/>
                        <a:cs typeface="Times New Roman"/>
                      </a:endParaRPr>
                    </a:p>
                  </a:txBody>
                  <a:tcPr marL="68580" marR="68580" marT="0" marB="0"/>
                </a:tc>
                <a:tc>
                  <a:txBody>
                    <a:bodyPr/>
                    <a:lstStyle/>
                    <a:p>
                      <a:pPr marL="0" marR="0">
                        <a:lnSpc>
                          <a:spcPct val="100000"/>
                        </a:lnSpc>
                        <a:spcBef>
                          <a:spcPts val="600"/>
                        </a:spcBef>
                        <a:spcAft>
                          <a:spcPts val="600"/>
                        </a:spcAft>
                      </a:pPr>
                      <a:r>
                        <a:rPr lang="en-GB" sz="2400" dirty="0"/>
                        <a:t>Temporally compact</a:t>
                      </a:r>
                      <a:endParaRPr lang="en-US" sz="2400" dirty="0"/>
                    </a:p>
                    <a:p>
                      <a:pPr marL="0" marR="0">
                        <a:lnSpc>
                          <a:spcPct val="100000"/>
                        </a:lnSpc>
                        <a:spcBef>
                          <a:spcPts val="600"/>
                        </a:spcBef>
                        <a:spcAft>
                          <a:spcPts val="600"/>
                        </a:spcAft>
                      </a:pPr>
                      <a:endParaRPr lang="en-GB" sz="2400" dirty="0" smtClean="0"/>
                    </a:p>
                    <a:p>
                      <a:pPr marL="0" marR="0">
                        <a:lnSpc>
                          <a:spcPct val="100000"/>
                        </a:lnSpc>
                        <a:spcBef>
                          <a:spcPts val="600"/>
                        </a:spcBef>
                        <a:spcAft>
                          <a:spcPts val="600"/>
                        </a:spcAft>
                      </a:pPr>
                      <a:r>
                        <a:rPr lang="en-GB" sz="2400" dirty="0" smtClean="0"/>
                        <a:t>Spatially unbounded</a:t>
                      </a:r>
                    </a:p>
                  </a:txBody>
                  <a:tcPr marL="68580" marR="68580" marT="0" marB="0"/>
                </a:tc>
              </a:tr>
              <a:tr h="796667">
                <a:tc>
                  <a:txBody>
                    <a:bodyPr/>
                    <a:lstStyle/>
                    <a:p>
                      <a:pPr marL="0" marR="0">
                        <a:lnSpc>
                          <a:spcPct val="115000"/>
                        </a:lnSpc>
                        <a:spcBef>
                          <a:spcPts val="600"/>
                        </a:spcBef>
                        <a:spcAft>
                          <a:spcPts val="600"/>
                        </a:spcAft>
                      </a:pPr>
                      <a:r>
                        <a:rPr lang="en-GB" sz="2400" dirty="0"/>
                        <a:t>Autonomy/Dependence</a:t>
                      </a:r>
                      <a:endParaRPr lang="en-US" sz="2400"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GB" sz="2400" dirty="0" smtClean="0"/>
                        <a:t>Autonomous</a:t>
                      </a:r>
                    </a:p>
                    <a:p>
                      <a:pPr marL="0" marR="0">
                        <a:lnSpc>
                          <a:spcPct val="100000"/>
                        </a:lnSpc>
                        <a:spcBef>
                          <a:spcPts val="0"/>
                        </a:spcBef>
                        <a:spcAft>
                          <a:spcPts val="0"/>
                        </a:spcAft>
                      </a:pPr>
                      <a:r>
                        <a:rPr lang="en-GB" sz="2400" dirty="0" smtClean="0"/>
                        <a:t>(similarity)</a:t>
                      </a:r>
                      <a:endParaRPr lang="en-US" sz="2400"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GB" sz="2400" dirty="0" smtClean="0"/>
                        <a:t>Dependent</a:t>
                      </a:r>
                    </a:p>
                    <a:p>
                      <a:pPr marL="0" marR="0">
                        <a:lnSpc>
                          <a:spcPct val="100000"/>
                        </a:lnSpc>
                        <a:spcBef>
                          <a:spcPts val="0"/>
                        </a:spcBef>
                        <a:spcAft>
                          <a:spcPts val="0"/>
                        </a:spcAft>
                      </a:pPr>
                      <a:r>
                        <a:rPr lang="en-GB" sz="2400" dirty="0" smtClean="0"/>
                        <a:t>(contiguity)</a:t>
                      </a:r>
                      <a:endParaRPr lang="en-US" sz="2400" dirty="0">
                        <a:latin typeface="Calibri"/>
                        <a:ea typeface="Calibri"/>
                        <a:cs typeface="Times New Roman"/>
                      </a:endParaRPr>
                    </a:p>
                  </a:txBody>
                  <a:tcPr marL="68580" marR="68580" marT="0" marB="0"/>
                </a:tc>
              </a:tr>
              <a:tr h="796667">
                <a:tc>
                  <a:txBody>
                    <a:bodyPr/>
                    <a:lstStyle/>
                    <a:p>
                      <a:pPr marL="0" marR="0">
                        <a:lnSpc>
                          <a:spcPct val="115000"/>
                        </a:lnSpc>
                        <a:spcBef>
                          <a:spcPts val="600"/>
                        </a:spcBef>
                        <a:spcAft>
                          <a:spcPts val="600"/>
                        </a:spcAft>
                      </a:pPr>
                      <a:r>
                        <a:rPr lang="en-US" sz="2400" dirty="0" smtClean="0"/>
                        <a:t>Processing</a:t>
                      </a:r>
                      <a:endParaRPr lang="en-US" sz="2400" b="1"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400" dirty="0" err="1" smtClean="0"/>
                        <a:t>Wernicke’s</a:t>
                      </a:r>
                      <a:r>
                        <a:rPr lang="en-US" sz="2400" dirty="0" smtClean="0"/>
                        <a:t> area</a:t>
                      </a:r>
                      <a:endParaRPr lang="en-US" sz="2400" dirty="0">
                        <a:latin typeface="Calibri"/>
                        <a:ea typeface="Calibri"/>
                        <a:cs typeface="Times New Roman"/>
                      </a:endParaRPr>
                    </a:p>
                  </a:txBody>
                  <a:tcPr marL="68580" marR="68580" marT="0" marB="0"/>
                </a:tc>
                <a:tc>
                  <a:txBody>
                    <a:bodyPr/>
                    <a:lstStyle/>
                    <a:p>
                      <a:pPr marL="0" marR="0">
                        <a:lnSpc>
                          <a:spcPct val="100000"/>
                        </a:lnSpc>
                        <a:spcBef>
                          <a:spcPts val="0"/>
                        </a:spcBef>
                        <a:spcAft>
                          <a:spcPts val="0"/>
                        </a:spcAft>
                      </a:pPr>
                      <a:r>
                        <a:rPr lang="en-US" sz="2400" dirty="0" err="1" smtClean="0"/>
                        <a:t>Broca’s</a:t>
                      </a:r>
                      <a:r>
                        <a:rPr lang="en-US" sz="2400" dirty="0" smtClean="0"/>
                        <a:t> area</a:t>
                      </a:r>
                      <a:endParaRPr lang="en-US" sz="24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normAutofit fontScale="90000"/>
          </a:bodyPr>
          <a:lstStyle/>
          <a:p>
            <a:r>
              <a:rPr lang="en-GB" dirty="0" smtClean="0"/>
              <a:t/>
            </a:r>
            <a:br>
              <a:rPr lang="en-GB" dirty="0" smtClean="0"/>
            </a:br>
            <a:r>
              <a:rPr lang="en-GB" dirty="0" smtClean="0"/>
              <a:t>Verbs, process, contiguity, and contextualisation</a:t>
            </a:r>
            <a:r>
              <a:rPr lang="en-US" b="1" dirty="0"/>
              <a:t/>
            </a:r>
            <a:br>
              <a:rPr lang="en-US" b="1" dirty="0"/>
            </a:br>
            <a:endParaRPr lang="en-US" dirty="0"/>
          </a:p>
        </p:txBody>
      </p:sp>
      <p:sp>
        <p:nvSpPr>
          <p:cNvPr id="3" name="Content Placeholder 2"/>
          <p:cNvSpPr>
            <a:spLocks noGrp="1"/>
          </p:cNvSpPr>
          <p:nvPr>
            <p:ph idx="1"/>
          </p:nvPr>
        </p:nvSpPr>
        <p:spPr>
          <a:xfrm>
            <a:off x="0" y="1340768"/>
            <a:ext cx="9144000" cy="5328592"/>
          </a:xfrm>
        </p:spPr>
        <p:txBody>
          <a:bodyPr>
            <a:normAutofit fontScale="92500" lnSpcReduction="10000"/>
          </a:bodyPr>
          <a:lstStyle/>
          <a:p>
            <a:pPr>
              <a:buNone/>
            </a:pPr>
            <a:endParaRPr lang="en-GB" sz="1700" dirty="0" smtClean="0"/>
          </a:p>
          <a:p>
            <a:pPr>
              <a:buNone/>
            </a:pPr>
            <a:r>
              <a:rPr lang="en-GB" sz="2600" i="1" dirty="0" smtClean="0">
                <a:latin typeface="Arial Narrow" pitchFamily="34" charset="0"/>
              </a:rPr>
              <a:t>Lexical words			   Grammatical/function words</a:t>
            </a:r>
          </a:p>
          <a:p>
            <a:pPr>
              <a:buNone/>
            </a:pPr>
            <a:r>
              <a:rPr lang="en-GB" sz="2400" dirty="0" smtClean="0">
                <a:latin typeface="Arial Narrow" pitchFamily="34" charset="0"/>
              </a:rPr>
              <a:t>Noun </a:t>
            </a:r>
            <a:r>
              <a:rPr lang="en-GB" sz="2400" dirty="0" smtClean="0">
                <a:latin typeface="Arial Narrow" pitchFamily="34" charset="0"/>
                <a:sym typeface="Wingdings" pitchFamily="2" charset="2"/>
              </a:rPr>
              <a:t></a:t>
            </a:r>
            <a:r>
              <a:rPr lang="en-GB" sz="2400" dirty="0" smtClean="0">
                <a:latin typeface="Arial Narrow" pitchFamily="34" charset="0"/>
              </a:rPr>
              <a:t> verb/adjective </a:t>
            </a:r>
            <a:r>
              <a:rPr lang="en-GB" sz="2400" dirty="0" smtClean="0">
                <a:latin typeface="Arial Narrow" pitchFamily="34" charset="0"/>
                <a:sym typeface="Wingdings" pitchFamily="2" charset="2"/>
              </a:rPr>
              <a:t></a:t>
            </a:r>
            <a:r>
              <a:rPr lang="en-GB" sz="2400" dirty="0" smtClean="0">
                <a:latin typeface="Arial Narrow" pitchFamily="34" charset="0"/>
              </a:rPr>
              <a:t> adverb   preposition </a:t>
            </a:r>
            <a:r>
              <a:rPr lang="en-GB" sz="2400" dirty="0" smtClean="0">
                <a:latin typeface="Arial Narrow" pitchFamily="34" charset="0"/>
                <a:sym typeface="Wingdings" pitchFamily="2" charset="2"/>
              </a:rPr>
              <a:t></a:t>
            </a:r>
            <a:r>
              <a:rPr lang="en-GB" sz="2400" dirty="0" smtClean="0">
                <a:latin typeface="Arial Narrow" pitchFamily="34" charset="0"/>
              </a:rPr>
              <a:t> pronoun </a:t>
            </a:r>
            <a:r>
              <a:rPr lang="en-GB" sz="2400" dirty="0" smtClean="0">
                <a:latin typeface="Arial Narrow" pitchFamily="34" charset="0"/>
                <a:sym typeface="Wingdings" pitchFamily="2" charset="2"/>
              </a:rPr>
              <a:t> </a:t>
            </a:r>
            <a:r>
              <a:rPr lang="en-GB" sz="2400" dirty="0" smtClean="0">
                <a:latin typeface="Arial Narrow" pitchFamily="34" charset="0"/>
              </a:rPr>
              <a:t>aux verb </a:t>
            </a:r>
            <a:r>
              <a:rPr lang="en-GB" sz="2400" dirty="0" smtClean="0">
                <a:latin typeface="Arial Narrow" pitchFamily="34" charset="0"/>
                <a:sym typeface="Wingdings" pitchFamily="2" charset="2"/>
              </a:rPr>
              <a:t></a:t>
            </a:r>
            <a:r>
              <a:rPr lang="en-GB" sz="2400" dirty="0" smtClean="0">
                <a:latin typeface="Arial Narrow" pitchFamily="34" charset="0"/>
              </a:rPr>
              <a:t> article</a:t>
            </a:r>
          </a:p>
          <a:p>
            <a:r>
              <a:rPr lang="en-GB" dirty="0" smtClean="0"/>
              <a:t>Verbs less stable in meaning than nouns (fewer types, more tokens than nouns)</a:t>
            </a:r>
          </a:p>
          <a:p>
            <a:r>
              <a:rPr lang="en-GB" dirty="0" smtClean="0"/>
              <a:t>Refer to processes that are impermanent</a:t>
            </a:r>
          </a:p>
          <a:p>
            <a:r>
              <a:rPr lang="en-GB" dirty="0" smtClean="0"/>
              <a:t>Dependent (In English). </a:t>
            </a:r>
            <a:endParaRPr lang="en-GB" dirty="0" smtClean="0">
              <a:solidFill>
                <a:srgbClr val="FF0000"/>
              </a:solidFill>
            </a:endParaRPr>
          </a:p>
          <a:p>
            <a:r>
              <a:rPr lang="en-GB" dirty="0" smtClean="0"/>
              <a:t>More useful for contextualisation</a:t>
            </a:r>
          </a:p>
          <a:p>
            <a:pPr lvl="1"/>
            <a:r>
              <a:rPr lang="en-GB" dirty="0" smtClean="0"/>
              <a:t>function in clauses with participants</a:t>
            </a:r>
          </a:p>
          <a:p>
            <a:pPr lvl="1"/>
            <a:r>
              <a:rPr lang="en-GB" dirty="0" smtClean="0"/>
              <a:t> material process clauses reflect action genres and the contiguities of context</a:t>
            </a:r>
          </a:p>
          <a:p>
            <a:r>
              <a:rPr lang="en-GB" dirty="0" smtClean="0"/>
              <a:t>Clauses designed for contextualisation, e.g.</a:t>
            </a:r>
          </a:p>
          <a:p>
            <a:pPr>
              <a:buNone/>
            </a:pPr>
            <a:endParaRPr lang="en-US" dirty="0"/>
          </a:p>
        </p:txBody>
      </p:sp>
      <p:cxnSp>
        <p:nvCxnSpPr>
          <p:cNvPr id="5" name="Straight Connector 4"/>
          <p:cNvCxnSpPr/>
          <p:nvPr/>
        </p:nvCxnSpPr>
        <p:spPr>
          <a:xfrm>
            <a:off x="3635896" y="2060848"/>
            <a:ext cx="0" cy="432048"/>
          </a:xfrm>
          <a:prstGeom prst="line">
            <a:avLst/>
          </a:prstGeom>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Verbs/Clauses reflecting contiguity</a:t>
            </a:r>
            <a:endParaRPr lang="en-US" dirty="0"/>
          </a:p>
        </p:txBody>
      </p:sp>
      <p:graphicFrame>
        <p:nvGraphicFramePr>
          <p:cNvPr id="4" name="Content Placeholder 3"/>
          <p:cNvGraphicFramePr>
            <a:graphicFrameLocks noGrp="1"/>
          </p:cNvGraphicFramePr>
          <p:nvPr>
            <p:ph idx="1"/>
          </p:nvPr>
        </p:nvGraphicFramePr>
        <p:xfrm>
          <a:off x="457200" y="1600200"/>
          <a:ext cx="8229599" cy="1813560"/>
        </p:xfrm>
        <a:graphic>
          <a:graphicData uri="http://schemas.openxmlformats.org/drawingml/2006/table">
            <a:tbl>
              <a:tblPr firstRow="1" bandRow="1">
                <a:tableStyleId>{5C22544A-7EE6-4342-B048-85BDC9FD1C3A}</a:tableStyleId>
              </a:tblPr>
              <a:tblGrid>
                <a:gridCol w="1645921"/>
                <a:gridCol w="812695"/>
                <a:gridCol w="1512169"/>
                <a:gridCol w="1584175"/>
                <a:gridCol w="2674639"/>
              </a:tblGrid>
              <a:tr h="370840">
                <a:tc>
                  <a:txBody>
                    <a:bodyPr/>
                    <a:lstStyle/>
                    <a:p>
                      <a:pPr marL="0" marR="0" algn="l">
                        <a:lnSpc>
                          <a:spcPct val="115000"/>
                        </a:lnSpc>
                        <a:spcBef>
                          <a:spcPts val="0"/>
                        </a:spcBef>
                        <a:spcAft>
                          <a:spcPts val="0"/>
                        </a:spcAft>
                      </a:pPr>
                      <a:r>
                        <a:rPr lang="en-GB" sz="2000" i="1" dirty="0">
                          <a:latin typeface="Times New Roman"/>
                          <a:ea typeface="Calibri"/>
                          <a:cs typeface="Times New Roman"/>
                        </a:rPr>
                        <a:t>Time Circumstance </a:t>
                      </a:r>
                      <a:endParaRPr lang="en-US" sz="2000" dirty="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i="1">
                          <a:latin typeface="Times New Roman"/>
                          <a:ea typeface="Calibri"/>
                          <a:cs typeface="Times New Roman"/>
                        </a:rPr>
                        <a:t>Actor </a:t>
                      </a:r>
                      <a:endParaRPr lang="en-US" sz="200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i="1" dirty="0">
                          <a:latin typeface="Times New Roman"/>
                          <a:ea typeface="Calibri"/>
                          <a:cs typeface="Times New Roman"/>
                        </a:rPr>
                        <a:t>Material</a:t>
                      </a:r>
                      <a:endParaRPr lang="en-US" sz="2000" dirty="0">
                        <a:latin typeface="Times New Roman"/>
                        <a:ea typeface="Calibri"/>
                        <a:cs typeface="Times New Roman"/>
                      </a:endParaRPr>
                    </a:p>
                    <a:p>
                      <a:pPr marL="0" marR="0" algn="l">
                        <a:lnSpc>
                          <a:spcPct val="115000"/>
                        </a:lnSpc>
                        <a:spcBef>
                          <a:spcPts val="0"/>
                        </a:spcBef>
                        <a:spcAft>
                          <a:spcPts val="0"/>
                        </a:spcAft>
                      </a:pPr>
                      <a:r>
                        <a:rPr lang="en-GB" sz="2000" i="1" dirty="0">
                          <a:latin typeface="Times New Roman"/>
                          <a:ea typeface="Calibri"/>
                          <a:cs typeface="Times New Roman"/>
                        </a:rPr>
                        <a:t>process </a:t>
                      </a:r>
                      <a:endParaRPr lang="en-US" sz="2000" dirty="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i="1" dirty="0">
                          <a:latin typeface="Times New Roman"/>
                          <a:ea typeface="Calibri"/>
                          <a:cs typeface="Times New Roman"/>
                        </a:rPr>
                        <a:t>Goal </a:t>
                      </a:r>
                      <a:endParaRPr lang="en-US" sz="2000" dirty="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i="1">
                          <a:latin typeface="Times New Roman"/>
                          <a:ea typeface="Calibri"/>
                          <a:cs typeface="Times New Roman"/>
                        </a:rPr>
                        <a:t>Place Circumstance </a:t>
                      </a:r>
                      <a:endParaRPr lang="en-US" sz="2000">
                        <a:latin typeface="Times New Roman"/>
                        <a:ea typeface="Calibri"/>
                        <a:cs typeface="Times New Roman"/>
                      </a:endParaRPr>
                    </a:p>
                  </a:txBody>
                  <a:tcPr marL="68579" marR="68579" marT="0" marB="0"/>
                </a:tc>
              </a:tr>
              <a:tr h="370840">
                <a:tc>
                  <a:txBody>
                    <a:bodyPr/>
                    <a:lstStyle/>
                    <a:p>
                      <a:pPr marL="0" marR="0" algn="l">
                        <a:lnSpc>
                          <a:spcPct val="115000"/>
                        </a:lnSpc>
                        <a:spcBef>
                          <a:spcPts val="0"/>
                        </a:spcBef>
                        <a:spcAft>
                          <a:spcPts val="0"/>
                        </a:spcAft>
                      </a:pPr>
                      <a:r>
                        <a:rPr lang="en-GB" sz="2000" dirty="0">
                          <a:latin typeface="Times New Roman"/>
                          <a:ea typeface="Calibri"/>
                          <a:cs typeface="Times New Roman"/>
                        </a:rPr>
                        <a:t>Yesterday </a:t>
                      </a:r>
                      <a:endParaRPr lang="en-US" sz="2000" dirty="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a:latin typeface="Times New Roman"/>
                          <a:ea typeface="Calibri"/>
                          <a:cs typeface="Times New Roman"/>
                        </a:rPr>
                        <a:t>I </a:t>
                      </a:r>
                      <a:endParaRPr lang="en-US" sz="200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a:latin typeface="Times New Roman"/>
                          <a:ea typeface="Calibri"/>
                          <a:cs typeface="Times New Roman"/>
                        </a:rPr>
                        <a:t>fried </a:t>
                      </a:r>
                      <a:endParaRPr lang="en-US" sz="200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a:latin typeface="Times New Roman"/>
                          <a:ea typeface="Calibri"/>
                          <a:cs typeface="Times New Roman"/>
                        </a:rPr>
                        <a:t>the chicken </a:t>
                      </a:r>
                      <a:endParaRPr lang="en-US" sz="2000">
                        <a:latin typeface="Times New Roman"/>
                        <a:ea typeface="Calibri"/>
                        <a:cs typeface="Times New Roman"/>
                      </a:endParaRPr>
                    </a:p>
                  </a:txBody>
                  <a:tcPr marL="68579" marR="68579" marT="0" marB="0"/>
                </a:tc>
                <a:tc>
                  <a:txBody>
                    <a:bodyPr/>
                    <a:lstStyle/>
                    <a:p>
                      <a:pPr marL="0" marR="0" algn="l">
                        <a:lnSpc>
                          <a:spcPct val="115000"/>
                        </a:lnSpc>
                        <a:spcBef>
                          <a:spcPts val="0"/>
                        </a:spcBef>
                        <a:spcAft>
                          <a:spcPts val="0"/>
                        </a:spcAft>
                      </a:pPr>
                      <a:r>
                        <a:rPr lang="en-GB" sz="2000">
                          <a:latin typeface="Times New Roman"/>
                          <a:ea typeface="Calibri"/>
                          <a:cs typeface="Times New Roman"/>
                        </a:rPr>
                        <a:t>on the new gas burner </a:t>
                      </a:r>
                      <a:endParaRPr lang="en-US" sz="2000">
                        <a:latin typeface="Times New Roman"/>
                        <a:ea typeface="Calibri"/>
                        <a:cs typeface="Times New Roman"/>
                      </a:endParaRPr>
                    </a:p>
                  </a:txBody>
                  <a:tcPr marL="68579" marR="68579" marT="0" marB="0"/>
                </a:tc>
              </a:tr>
              <a:tr h="370840">
                <a:tc>
                  <a:txBody>
                    <a:bodyPr/>
                    <a:lstStyle/>
                    <a:p>
                      <a:endParaRPr lang="en-US" sz="2000" dirty="0">
                        <a:latin typeface="Calibri"/>
                        <a:cs typeface="Times New Roman"/>
                      </a:endParaRPr>
                    </a:p>
                  </a:txBody>
                  <a:tcPr marL="68579" marR="68579" marT="0" marB="0"/>
                </a:tc>
                <a:tc gridSpan="3">
                  <a:txBody>
                    <a:bodyPr/>
                    <a:lstStyle/>
                    <a:p>
                      <a:pPr marL="0" marR="0" indent="360045" algn="l">
                        <a:lnSpc>
                          <a:spcPct val="115000"/>
                        </a:lnSpc>
                        <a:spcBef>
                          <a:spcPts val="0"/>
                        </a:spcBef>
                        <a:spcAft>
                          <a:spcPts val="0"/>
                        </a:spcAft>
                      </a:pPr>
                      <a:r>
                        <a:rPr lang="en-GB" sz="2000" dirty="0">
                          <a:latin typeface="Times New Roman"/>
                          <a:ea typeface="Calibri"/>
                          <a:cs typeface="Times New Roman"/>
                        </a:rPr>
                        <a:t>               1 </a:t>
                      </a:r>
                      <a:endParaRPr lang="en-US" sz="2000" dirty="0">
                        <a:latin typeface="Times New Roman"/>
                        <a:ea typeface="Calibri"/>
                        <a:cs typeface="Times New Roman"/>
                      </a:endParaRPr>
                    </a:p>
                  </a:txBody>
                  <a:tcPr marL="68579" marR="68579" marT="0" marB="0"/>
                </a:tc>
                <a:tc hMerge="1">
                  <a:txBody>
                    <a:bodyPr/>
                    <a:lstStyle/>
                    <a:p>
                      <a:endParaRPr lang="en-US"/>
                    </a:p>
                  </a:txBody>
                  <a:tcPr/>
                </a:tc>
                <a:tc hMerge="1">
                  <a:txBody>
                    <a:bodyPr/>
                    <a:lstStyle/>
                    <a:p>
                      <a:endParaRPr lang="en-US"/>
                    </a:p>
                  </a:txBody>
                  <a:tcPr/>
                </a:tc>
                <a:tc>
                  <a:txBody>
                    <a:bodyPr/>
                    <a:lstStyle/>
                    <a:p>
                      <a:endParaRPr lang="en-US" sz="2000">
                        <a:latin typeface="Calibri"/>
                        <a:cs typeface="Times New Roman"/>
                      </a:endParaRPr>
                    </a:p>
                  </a:txBody>
                  <a:tcPr marL="68579" marR="68579" marT="0" marB="0"/>
                </a:tc>
              </a:tr>
              <a:tr h="370840">
                <a:tc>
                  <a:txBody>
                    <a:bodyPr/>
                    <a:lstStyle/>
                    <a:p>
                      <a:pPr marL="0" marR="0" indent="360045" algn="l">
                        <a:lnSpc>
                          <a:spcPct val="115000"/>
                        </a:lnSpc>
                        <a:spcBef>
                          <a:spcPts val="0"/>
                        </a:spcBef>
                        <a:spcAft>
                          <a:spcPts val="0"/>
                        </a:spcAft>
                      </a:pPr>
                      <a:r>
                        <a:rPr lang="en-GB" sz="2000">
                          <a:latin typeface="Times New Roman"/>
                          <a:ea typeface="Calibri"/>
                          <a:cs typeface="Times New Roman"/>
                        </a:rPr>
                        <a:t>3 </a:t>
                      </a:r>
                      <a:endParaRPr lang="en-US" sz="2000">
                        <a:latin typeface="Times New Roman"/>
                        <a:ea typeface="Calibri"/>
                        <a:cs typeface="Times New Roman"/>
                      </a:endParaRPr>
                    </a:p>
                  </a:txBody>
                  <a:tcPr marL="68579" marR="68579" marT="0" marB="0"/>
                </a:tc>
                <a:tc>
                  <a:txBody>
                    <a:bodyPr/>
                    <a:lstStyle/>
                    <a:p>
                      <a:endParaRPr lang="en-US" sz="2000" dirty="0">
                        <a:latin typeface="Calibri"/>
                        <a:cs typeface="Times New Roman"/>
                      </a:endParaRPr>
                    </a:p>
                  </a:txBody>
                  <a:tcPr marL="68579" marR="68579" marT="0" marB="0"/>
                </a:tc>
                <a:tc>
                  <a:txBody>
                    <a:bodyPr/>
                    <a:lstStyle/>
                    <a:p>
                      <a:pPr marL="0" marR="0" indent="360045" algn="l">
                        <a:lnSpc>
                          <a:spcPct val="115000"/>
                        </a:lnSpc>
                        <a:spcBef>
                          <a:spcPts val="0"/>
                        </a:spcBef>
                        <a:spcAft>
                          <a:spcPts val="0"/>
                        </a:spcAft>
                      </a:pPr>
                      <a:r>
                        <a:rPr lang="en-GB" sz="2000" dirty="0">
                          <a:latin typeface="Times New Roman"/>
                          <a:ea typeface="Calibri"/>
                          <a:cs typeface="Times New Roman"/>
                        </a:rPr>
                        <a:t>4 </a:t>
                      </a:r>
                      <a:endParaRPr lang="en-US" sz="2000" dirty="0">
                        <a:latin typeface="Times New Roman"/>
                        <a:ea typeface="Calibri"/>
                        <a:cs typeface="Times New Roman"/>
                      </a:endParaRPr>
                    </a:p>
                  </a:txBody>
                  <a:tcPr marL="68579" marR="68579" marT="0" marB="0"/>
                </a:tc>
                <a:tc>
                  <a:txBody>
                    <a:bodyPr/>
                    <a:lstStyle/>
                    <a:p>
                      <a:endParaRPr lang="en-US" dirty="0"/>
                    </a:p>
                  </a:txBody>
                  <a:tcPr marL="68579" marR="68579" marT="0" marB="0"/>
                </a:tc>
                <a:tc>
                  <a:txBody>
                    <a:bodyPr/>
                    <a:lstStyle/>
                    <a:p>
                      <a:pPr marL="0" marR="0" indent="360045" algn="l">
                        <a:lnSpc>
                          <a:spcPct val="115000"/>
                        </a:lnSpc>
                        <a:spcBef>
                          <a:spcPts val="0"/>
                        </a:spcBef>
                        <a:spcAft>
                          <a:spcPts val="0"/>
                        </a:spcAft>
                      </a:pPr>
                      <a:r>
                        <a:rPr lang="en-GB" sz="2000" dirty="0">
                          <a:latin typeface="Times New Roman"/>
                          <a:ea typeface="Calibri"/>
                          <a:cs typeface="Times New Roman"/>
                        </a:rPr>
                        <a:t>2 </a:t>
                      </a:r>
                      <a:endParaRPr lang="en-US" sz="2000" dirty="0">
                        <a:latin typeface="Times New Roman"/>
                        <a:ea typeface="Calibri"/>
                        <a:cs typeface="Times New Roman"/>
                      </a:endParaRPr>
                    </a:p>
                  </a:txBody>
                  <a:tcPr marL="68579" marR="68579" marT="0" marB="0"/>
                </a:tc>
              </a:tr>
            </a:tbl>
          </a:graphicData>
        </a:graphic>
      </p:graphicFrame>
      <p:sp>
        <p:nvSpPr>
          <p:cNvPr id="1025" name="Rectangle 1"/>
          <p:cNvSpPr>
            <a:spLocks noChangeArrowheads="1"/>
          </p:cNvSpPr>
          <p:nvPr/>
        </p:nvSpPr>
        <p:spPr bwMode="auto">
          <a:xfrm>
            <a:off x="179512" y="3603526"/>
            <a:ext cx="820891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00050" algn="l"/>
              </a:tabLst>
            </a:pPr>
            <a:endPar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tabLst>
                <a:tab pos="400050" algn="l"/>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Remember </a:t>
            </a:r>
            <a:r>
              <a:rPr lang="en-GB" sz="2000" dirty="0" smtClean="0">
                <a:latin typeface="Arial" pitchFamily="34" charset="0"/>
                <a:ea typeface="Calibri" pitchFamily="34" charset="0"/>
                <a:cs typeface="Times New Roman" pitchFamily="18" charset="0"/>
              </a:rPr>
              <a:t>B</a:t>
            </a: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roca’s area associated with clause</a:t>
            </a:r>
            <a:r>
              <a:rPr kumimoji="0" lang="en-GB" sz="2000" b="0" i="0" u="none" strike="noStrike" cap="none" normalizeH="0" dirty="0" smtClean="0">
                <a:ln>
                  <a:noFill/>
                </a:ln>
                <a:solidFill>
                  <a:schemeClr val="tx1"/>
                </a:solidFill>
                <a:effectLst/>
                <a:latin typeface="Arial" pitchFamily="34" charset="0"/>
                <a:ea typeface="Calibri" pitchFamily="34" charset="0"/>
                <a:cs typeface="Times New Roman" pitchFamily="18" charset="0"/>
              </a:rPr>
              <a:t> as well as </a:t>
            </a:r>
            <a:r>
              <a:rPr kumimoji="0" lang="en-GB" sz="2000" b="0" i="0" u="none" strike="noStrike" cap="none" normalizeH="0" smtClean="0">
                <a:ln>
                  <a:noFill/>
                </a:ln>
                <a:solidFill>
                  <a:schemeClr val="tx1"/>
                </a:solidFill>
                <a:effectLst/>
                <a:latin typeface="Arial" pitchFamily="34" charset="0"/>
                <a:ea typeface="Calibri" pitchFamily="34" charset="0"/>
                <a:cs typeface="Times New Roman" pitchFamily="18" charset="0"/>
              </a:rPr>
              <a:t>verb processing:</a:t>
            </a:r>
            <a:endPar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00050" algn="l"/>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material process verb establishes a relationship between participants, Actor and Goal, a syntagmatic contiguity reflecting the contiguities or context of a real action genre – cooking.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00050" algn="l"/>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Place Circumstance fills in another aspect of context.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00050" algn="l"/>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Time Circumstance fills in another aspect of context.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l" defTabSz="914400" rtl="0" eaLnBrk="0" fontAlgn="base" latinLnBrk="0" hangingPunct="0">
              <a:lnSpc>
                <a:spcPct val="100000"/>
              </a:lnSpc>
              <a:spcBef>
                <a:spcPct val="0"/>
              </a:spcBef>
              <a:spcAft>
                <a:spcPct val="0"/>
              </a:spcAft>
              <a:buClrTx/>
              <a:buSzTx/>
              <a:buFont typeface="+mj-lt"/>
              <a:buAutoNum type="arabicPeriod"/>
              <a:tabLst>
                <a:tab pos="400050" algn="l"/>
              </a:tabLst>
            </a:pPr>
            <a:r>
              <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The tense also locates the action in a time prior to utterance.</a:t>
            </a:r>
            <a:endParaRPr kumimoji="0" lang="en-GB"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008112"/>
          </a:xfrm>
        </p:spPr>
        <p:txBody>
          <a:bodyPr>
            <a:normAutofit fontScale="90000"/>
          </a:bodyPr>
          <a:lstStyle/>
          <a:p>
            <a:r>
              <a:rPr lang="en-GB" dirty="0" smtClean="0"/>
              <a:t/>
            </a:r>
            <a:br>
              <a:rPr lang="en-GB" dirty="0" smtClean="0"/>
            </a:br>
            <a:r>
              <a:rPr lang="en-GB" dirty="0" smtClean="0"/>
              <a:t>Nouns, similarity, classification, abstraction and permanence</a:t>
            </a:r>
            <a:r>
              <a:rPr lang="en-US" b="1" dirty="0"/>
              <a:t/>
            </a:r>
            <a:br>
              <a:rPr lang="en-US" b="1" dirty="0"/>
            </a:br>
            <a:endParaRPr lang="en-US" dirty="0"/>
          </a:p>
        </p:txBody>
      </p:sp>
      <p:sp>
        <p:nvSpPr>
          <p:cNvPr id="3" name="Content Placeholder 2"/>
          <p:cNvSpPr>
            <a:spLocks noGrp="1"/>
          </p:cNvSpPr>
          <p:nvPr>
            <p:ph idx="1"/>
          </p:nvPr>
        </p:nvSpPr>
        <p:spPr>
          <a:xfrm>
            <a:off x="457200" y="1412776"/>
            <a:ext cx="8229600" cy="5256584"/>
          </a:xfrm>
        </p:spPr>
        <p:txBody>
          <a:bodyPr>
            <a:normAutofit fontScale="85000" lnSpcReduction="20000"/>
          </a:bodyPr>
          <a:lstStyle/>
          <a:p>
            <a:r>
              <a:rPr lang="en-GB" dirty="0" smtClean="0"/>
              <a:t>Stable meaning for “stable” object.</a:t>
            </a:r>
          </a:p>
          <a:p>
            <a:r>
              <a:rPr lang="en-GB" dirty="0" smtClean="0"/>
              <a:t>Independent</a:t>
            </a:r>
          </a:p>
          <a:p>
            <a:r>
              <a:rPr lang="en-GB" dirty="0" smtClean="0"/>
              <a:t>More useful for classification</a:t>
            </a:r>
          </a:p>
          <a:p>
            <a:pPr lvl="1"/>
            <a:r>
              <a:rPr lang="en-GB" dirty="0" smtClean="0"/>
              <a:t>Longer hyponymic chains: </a:t>
            </a:r>
          </a:p>
          <a:p>
            <a:pPr lvl="1">
              <a:buNone/>
            </a:pPr>
            <a:r>
              <a:rPr lang="en-GB" dirty="0" smtClean="0"/>
              <a:t>	border collie -- collie – dog – mammal – vertebrate – animal</a:t>
            </a:r>
          </a:p>
          <a:p>
            <a:pPr lvl="1">
              <a:buNone/>
            </a:pPr>
            <a:r>
              <a:rPr lang="en-GB" dirty="0" smtClean="0"/>
              <a:t>(contrast verbs shorter hyponymic chains: </a:t>
            </a:r>
            <a:r>
              <a:rPr lang="en-GB" dirty="0" smtClean="0"/>
              <a:t>march – walk – move )</a:t>
            </a:r>
            <a:endParaRPr lang="en-GB" dirty="0" smtClean="0"/>
          </a:p>
          <a:p>
            <a:r>
              <a:rPr lang="en-GB" dirty="0" smtClean="0"/>
              <a:t>Classification and similarity</a:t>
            </a:r>
          </a:p>
          <a:p>
            <a:pPr lvl="1"/>
            <a:r>
              <a:rPr lang="en-GB" dirty="0" smtClean="0"/>
              <a:t>Sharing features: collies have all the defining features of dogs, dogs have all the defining features of mammals, etc. etc.</a:t>
            </a:r>
          </a:p>
          <a:p>
            <a:r>
              <a:rPr lang="en-GB" dirty="0" smtClean="0"/>
              <a:t>Noun phrases designed for classification and sub-classification</a:t>
            </a:r>
          </a:p>
          <a:p>
            <a:pPr>
              <a:buNone/>
            </a:pPr>
            <a:endParaRPr lang="en-GB" dirty="0" smtClean="0"/>
          </a:p>
          <a:p>
            <a:pPr lvl="1">
              <a:buNone/>
            </a:pPr>
            <a:endParaRPr lang="en-GB" dirty="0" smtClean="0"/>
          </a:p>
        </p:txBody>
      </p:sp>
      <p:pic>
        <p:nvPicPr>
          <p:cNvPr id="7170" name="Picture 2" descr="C:\Users\apgoa\AppData\Local\Microsoft\Windows\INetCache\IE\XMLIID1N\1200px-Border_Collie_herding[1].jpg"/>
          <p:cNvPicPr>
            <a:picLocks noChangeAspect="1" noChangeArrowheads="1"/>
          </p:cNvPicPr>
          <p:nvPr/>
        </p:nvPicPr>
        <p:blipFill>
          <a:blip r:embed="rId2" cstate="print"/>
          <a:srcRect/>
          <a:stretch>
            <a:fillRect/>
          </a:stretch>
        </p:blipFill>
        <p:spPr bwMode="auto">
          <a:xfrm>
            <a:off x="6732240" y="1196752"/>
            <a:ext cx="2341893" cy="174961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Noun phrases reflecting similarity</a:t>
            </a:r>
            <a:endParaRPr lang="en-US" dirty="0"/>
          </a:p>
        </p:txBody>
      </p:sp>
      <p:sp>
        <p:nvSpPr>
          <p:cNvPr id="1025" name="Rectangle 1"/>
          <p:cNvSpPr>
            <a:spLocks noChangeArrowheads="1"/>
          </p:cNvSpPr>
          <p:nvPr/>
        </p:nvSpPr>
        <p:spPr bwMode="auto">
          <a:xfrm>
            <a:off x="179512" y="3571642"/>
            <a:ext cx="828092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00050" algn="l"/>
              </a:tabLst>
            </a:pPr>
            <a:endPar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r>
              <a:rPr lang="en-GB" sz="2800" dirty="0" smtClean="0"/>
              <a:t>Exercise 1:</a:t>
            </a:r>
          </a:p>
          <a:p>
            <a:r>
              <a:rPr lang="en-GB" sz="2800" dirty="0" smtClean="0"/>
              <a:t>Which elements of this noun phrase are primarily involved in classification and sub-classification</a:t>
            </a:r>
          </a:p>
        </p:txBody>
      </p:sp>
      <p:graphicFrame>
        <p:nvGraphicFramePr>
          <p:cNvPr id="6" name="Content Placeholder 5"/>
          <p:cNvGraphicFramePr>
            <a:graphicFrameLocks noGrp="1"/>
          </p:cNvGraphicFramePr>
          <p:nvPr>
            <p:ph idx="1"/>
          </p:nvPr>
        </p:nvGraphicFramePr>
        <p:xfrm>
          <a:off x="457200" y="1600200"/>
          <a:ext cx="8229600" cy="841248"/>
        </p:xfrm>
        <a:graphic>
          <a:graphicData uri="http://schemas.openxmlformats.org/drawingml/2006/table">
            <a:tbl>
              <a:tblPr firstRow="1" bandRow="1">
                <a:tableStyleId>{5C22544A-7EE6-4342-B048-85BDC9FD1C3A}</a:tableStyleId>
              </a:tblPr>
              <a:tblGrid>
                <a:gridCol w="1645920"/>
                <a:gridCol w="2180848"/>
                <a:gridCol w="1512168"/>
                <a:gridCol w="1512168"/>
                <a:gridCol w="1378496"/>
              </a:tblGrid>
              <a:tr h="370840">
                <a:tc>
                  <a:txBody>
                    <a:bodyPr/>
                    <a:lstStyle/>
                    <a:p>
                      <a:pPr marL="0" marR="0">
                        <a:lnSpc>
                          <a:spcPct val="115000"/>
                        </a:lnSpc>
                        <a:spcBef>
                          <a:spcPts val="0"/>
                        </a:spcBef>
                        <a:spcAft>
                          <a:spcPts val="0"/>
                        </a:spcAft>
                      </a:pPr>
                      <a:r>
                        <a:rPr lang="en-GB" sz="2400" dirty="0">
                          <a:latin typeface="Calibri"/>
                          <a:ea typeface="Calibri"/>
                          <a:cs typeface="Times New Roman"/>
                        </a:rPr>
                        <a:t>deictic</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dirty="0" err="1" smtClean="0">
                          <a:latin typeface="Calibri"/>
                          <a:ea typeface="Calibri"/>
                          <a:cs typeface="Times New Roman"/>
                        </a:rPr>
                        <a:t>numerative</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a:latin typeface="Calibri"/>
                          <a:ea typeface="Calibri"/>
                          <a:cs typeface="Times New Roman"/>
                        </a:rPr>
                        <a:t>epithet</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a:latin typeface="Calibri"/>
                          <a:ea typeface="Calibri"/>
                          <a:cs typeface="Times New Roman"/>
                        </a:rPr>
                        <a:t>classifier</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a:latin typeface="Calibri"/>
                          <a:ea typeface="Calibri"/>
                          <a:cs typeface="Times New Roman"/>
                        </a:rPr>
                        <a:t>thing</a:t>
                      </a:r>
                      <a:endParaRPr lang="en-US" sz="2400">
                        <a:latin typeface="Calibri"/>
                        <a:ea typeface="Calibri"/>
                        <a:cs typeface="Times New Roman"/>
                      </a:endParaRPr>
                    </a:p>
                  </a:txBody>
                  <a:tcPr marL="45379" marR="45379" marT="0" marB="0"/>
                </a:tc>
              </a:tr>
              <a:tr h="370840">
                <a:tc>
                  <a:txBody>
                    <a:bodyPr/>
                    <a:lstStyle/>
                    <a:p>
                      <a:pPr marL="0" marR="0">
                        <a:lnSpc>
                          <a:spcPct val="115000"/>
                        </a:lnSpc>
                        <a:spcBef>
                          <a:spcPts val="0"/>
                        </a:spcBef>
                        <a:spcAft>
                          <a:spcPts val="0"/>
                        </a:spcAft>
                      </a:pPr>
                      <a:r>
                        <a:rPr lang="en-GB" sz="2400" i="1" dirty="0">
                          <a:latin typeface="Calibri"/>
                          <a:ea typeface="Calibri"/>
                          <a:cs typeface="Times New Roman"/>
                        </a:rPr>
                        <a:t>those</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a:latin typeface="Calibri"/>
                          <a:ea typeface="Calibri"/>
                          <a:cs typeface="Times New Roman"/>
                        </a:rPr>
                        <a:t>two</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dirty="0" smtClean="0">
                          <a:latin typeface="Calibri"/>
                          <a:ea typeface="Calibri"/>
                          <a:cs typeface="Times New Roman"/>
                        </a:rPr>
                        <a:t>black</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a:latin typeface="Calibri"/>
                          <a:ea typeface="Calibri"/>
                          <a:cs typeface="Times New Roman"/>
                        </a:rPr>
                        <a:t>diesel</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dirty="0">
                          <a:latin typeface="Calibri"/>
                          <a:ea typeface="Calibri"/>
                          <a:cs typeface="Times New Roman"/>
                        </a:rPr>
                        <a:t>trains</a:t>
                      </a:r>
                      <a:endParaRPr lang="en-US" sz="2400" dirty="0">
                        <a:latin typeface="Calibri"/>
                        <a:ea typeface="Calibri"/>
                        <a:cs typeface="Times New Roman"/>
                      </a:endParaRPr>
                    </a:p>
                  </a:txBody>
                  <a:tcPr marL="45379" marR="45379"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Noun phrases reflecting similarity</a:t>
            </a:r>
            <a:endParaRPr lang="en-US" dirty="0"/>
          </a:p>
        </p:txBody>
      </p:sp>
      <p:sp>
        <p:nvSpPr>
          <p:cNvPr id="1025" name="Rectangle 1"/>
          <p:cNvSpPr>
            <a:spLocks noChangeArrowheads="1"/>
          </p:cNvSpPr>
          <p:nvPr/>
        </p:nvSpPr>
        <p:spPr bwMode="auto">
          <a:xfrm>
            <a:off x="179512" y="2853089"/>
            <a:ext cx="828092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algn="l" defTabSz="914400" rtl="0" eaLnBrk="1" fontAlgn="base" latinLnBrk="0" hangingPunct="1">
              <a:lnSpc>
                <a:spcPct val="100000"/>
              </a:lnSpc>
              <a:spcBef>
                <a:spcPct val="0"/>
              </a:spcBef>
              <a:spcAft>
                <a:spcPct val="0"/>
              </a:spcAft>
              <a:buClrTx/>
              <a:buSzTx/>
              <a:buFont typeface="+mj-lt"/>
              <a:buAutoNum type="arabicPeriod"/>
              <a:tabLst>
                <a:tab pos="400050" algn="l"/>
              </a:tabLst>
            </a:pPr>
            <a:endParaRPr kumimoji="0" lang="en-GB" sz="20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p>
            <a:r>
              <a:rPr lang="en-GB" sz="2800" dirty="0" smtClean="0"/>
              <a:t>Elements of noun phrase involved in classification and sub-classification</a:t>
            </a:r>
          </a:p>
          <a:p>
            <a:pPr marL="342900" indent="-342900">
              <a:buAutoNum type="arabicPeriod"/>
            </a:pPr>
            <a:r>
              <a:rPr lang="en-GB" sz="2800" dirty="0" smtClean="0"/>
              <a:t>Common nouns assign things to a category or class</a:t>
            </a:r>
          </a:p>
          <a:p>
            <a:pPr marL="342900" indent="-342900">
              <a:buAutoNum type="arabicPeriod"/>
            </a:pPr>
            <a:r>
              <a:rPr lang="en-GB" sz="2800" dirty="0" smtClean="0"/>
              <a:t>Classifiers sub-classify that class</a:t>
            </a:r>
          </a:p>
          <a:p>
            <a:pPr marL="342900" indent="-342900">
              <a:buAutoNum type="arabicPeriod"/>
            </a:pPr>
            <a:r>
              <a:rPr lang="en-GB" sz="2800" dirty="0" smtClean="0"/>
              <a:t>Some epithets (objective) sub-classify the sub-class further</a:t>
            </a:r>
          </a:p>
          <a:p>
            <a:pPr marL="342900" indent="-342900"/>
            <a:endParaRPr lang="en-GB" sz="2800" dirty="0" smtClean="0"/>
          </a:p>
          <a:p>
            <a:pPr marL="342900" indent="-342900"/>
            <a:r>
              <a:rPr lang="en-GB" sz="2800" dirty="0" smtClean="0"/>
              <a:t>Once classified they can be counted, 4.</a:t>
            </a:r>
          </a:p>
        </p:txBody>
      </p:sp>
      <p:graphicFrame>
        <p:nvGraphicFramePr>
          <p:cNvPr id="6" name="Content Placeholder 5"/>
          <p:cNvGraphicFramePr>
            <a:graphicFrameLocks noGrp="1"/>
          </p:cNvGraphicFramePr>
          <p:nvPr>
            <p:ph idx="1"/>
          </p:nvPr>
        </p:nvGraphicFramePr>
        <p:xfrm>
          <a:off x="457200" y="1600200"/>
          <a:ext cx="8229600" cy="1261872"/>
        </p:xfrm>
        <a:graphic>
          <a:graphicData uri="http://schemas.openxmlformats.org/drawingml/2006/table">
            <a:tbl>
              <a:tblPr firstRow="1" bandRow="1">
                <a:tableStyleId>{5C22544A-7EE6-4342-B048-85BDC9FD1C3A}</a:tableStyleId>
              </a:tblPr>
              <a:tblGrid>
                <a:gridCol w="1645920"/>
                <a:gridCol w="2180848"/>
                <a:gridCol w="1512168"/>
                <a:gridCol w="1512168"/>
                <a:gridCol w="1378496"/>
              </a:tblGrid>
              <a:tr h="370840">
                <a:tc>
                  <a:txBody>
                    <a:bodyPr/>
                    <a:lstStyle/>
                    <a:p>
                      <a:pPr marL="0" marR="0">
                        <a:lnSpc>
                          <a:spcPct val="115000"/>
                        </a:lnSpc>
                        <a:spcBef>
                          <a:spcPts val="0"/>
                        </a:spcBef>
                        <a:spcAft>
                          <a:spcPts val="0"/>
                        </a:spcAft>
                      </a:pPr>
                      <a:r>
                        <a:rPr lang="en-GB" sz="2400" dirty="0">
                          <a:latin typeface="Calibri"/>
                          <a:ea typeface="Calibri"/>
                          <a:cs typeface="Times New Roman"/>
                        </a:rPr>
                        <a:t>deictic</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dirty="0" err="1" smtClean="0">
                          <a:latin typeface="Calibri"/>
                          <a:ea typeface="Calibri"/>
                          <a:cs typeface="Times New Roman"/>
                        </a:rPr>
                        <a:t>numerative</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a:latin typeface="Calibri"/>
                          <a:ea typeface="Calibri"/>
                          <a:cs typeface="Times New Roman"/>
                        </a:rPr>
                        <a:t>epithet</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a:latin typeface="Calibri"/>
                          <a:ea typeface="Calibri"/>
                          <a:cs typeface="Times New Roman"/>
                        </a:rPr>
                        <a:t>classifier</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a:latin typeface="Calibri"/>
                          <a:ea typeface="Calibri"/>
                          <a:cs typeface="Times New Roman"/>
                        </a:rPr>
                        <a:t>thing</a:t>
                      </a:r>
                      <a:endParaRPr lang="en-US" sz="2400">
                        <a:latin typeface="Calibri"/>
                        <a:ea typeface="Calibri"/>
                        <a:cs typeface="Times New Roman"/>
                      </a:endParaRPr>
                    </a:p>
                  </a:txBody>
                  <a:tcPr marL="45379" marR="45379" marT="0" marB="0"/>
                </a:tc>
              </a:tr>
              <a:tr h="370840">
                <a:tc>
                  <a:txBody>
                    <a:bodyPr/>
                    <a:lstStyle/>
                    <a:p>
                      <a:pPr marL="0" marR="0">
                        <a:lnSpc>
                          <a:spcPct val="115000"/>
                        </a:lnSpc>
                        <a:spcBef>
                          <a:spcPts val="0"/>
                        </a:spcBef>
                        <a:spcAft>
                          <a:spcPts val="0"/>
                        </a:spcAft>
                      </a:pPr>
                      <a:r>
                        <a:rPr lang="en-GB" sz="2400" i="1" dirty="0">
                          <a:latin typeface="Calibri"/>
                          <a:ea typeface="Calibri"/>
                          <a:cs typeface="Times New Roman"/>
                        </a:rPr>
                        <a:t>those</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a:latin typeface="Calibri"/>
                          <a:ea typeface="Calibri"/>
                          <a:cs typeface="Times New Roman"/>
                        </a:rPr>
                        <a:t>two</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dirty="0" smtClean="0">
                          <a:latin typeface="Calibri"/>
                          <a:ea typeface="Calibri"/>
                          <a:cs typeface="Times New Roman"/>
                        </a:rPr>
                        <a:t>black</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a:latin typeface="Calibri"/>
                          <a:ea typeface="Calibri"/>
                          <a:cs typeface="Times New Roman"/>
                        </a:rPr>
                        <a:t>diesel</a:t>
                      </a:r>
                      <a:endParaRPr lang="en-US" sz="240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i="1" dirty="0">
                          <a:latin typeface="Calibri"/>
                          <a:ea typeface="Calibri"/>
                          <a:cs typeface="Times New Roman"/>
                        </a:rPr>
                        <a:t>trains</a:t>
                      </a:r>
                      <a:endParaRPr lang="en-US" sz="2400" dirty="0">
                        <a:latin typeface="Calibri"/>
                        <a:ea typeface="Calibri"/>
                        <a:cs typeface="Times New Roman"/>
                      </a:endParaRPr>
                    </a:p>
                  </a:txBody>
                  <a:tcPr marL="45379" marR="45379" marT="0" marB="0"/>
                </a:tc>
              </a:tr>
              <a:tr h="370840">
                <a:tc>
                  <a:txBody>
                    <a:bodyPr/>
                    <a:lstStyle/>
                    <a:p>
                      <a:pPr marL="0" marR="0">
                        <a:lnSpc>
                          <a:spcPct val="115000"/>
                        </a:lnSpc>
                        <a:spcBef>
                          <a:spcPts val="0"/>
                        </a:spcBef>
                        <a:spcAft>
                          <a:spcPts val="0"/>
                        </a:spcAft>
                      </a:pP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dirty="0" smtClean="0">
                          <a:latin typeface="Calibri"/>
                          <a:ea typeface="Calibri"/>
                          <a:cs typeface="Times New Roman"/>
                        </a:rPr>
                        <a:t>4</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dirty="0" smtClean="0">
                          <a:latin typeface="Calibri"/>
                          <a:ea typeface="Calibri"/>
                          <a:cs typeface="Times New Roman"/>
                        </a:rPr>
                        <a:t>3</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dirty="0" smtClean="0">
                          <a:latin typeface="Calibri"/>
                          <a:ea typeface="Calibri"/>
                          <a:cs typeface="Times New Roman"/>
                        </a:rPr>
                        <a:t>2</a:t>
                      </a:r>
                      <a:endParaRPr lang="en-US" sz="2400" dirty="0">
                        <a:latin typeface="Calibri"/>
                        <a:ea typeface="Calibri"/>
                        <a:cs typeface="Times New Roman"/>
                      </a:endParaRPr>
                    </a:p>
                  </a:txBody>
                  <a:tcPr marL="45379" marR="45379" marT="0" marB="0"/>
                </a:tc>
                <a:tc>
                  <a:txBody>
                    <a:bodyPr/>
                    <a:lstStyle/>
                    <a:p>
                      <a:pPr marL="0" marR="0">
                        <a:lnSpc>
                          <a:spcPct val="115000"/>
                        </a:lnSpc>
                        <a:spcBef>
                          <a:spcPts val="0"/>
                        </a:spcBef>
                        <a:spcAft>
                          <a:spcPts val="0"/>
                        </a:spcAft>
                      </a:pPr>
                      <a:r>
                        <a:rPr lang="en-GB" sz="2400" dirty="0" smtClean="0">
                          <a:latin typeface="Calibri"/>
                          <a:ea typeface="Calibri"/>
                          <a:cs typeface="Times New Roman"/>
                        </a:rPr>
                        <a:t>1</a:t>
                      </a:r>
                      <a:endParaRPr lang="en-US" sz="2400" dirty="0">
                        <a:latin typeface="Calibri"/>
                        <a:ea typeface="Calibri"/>
                        <a:cs typeface="Times New Roman"/>
                      </a:endParaRPr>
                    </a:p>
                  </a:txBody>
                  <a:tcPr marL="45379" marR="45379" marT="0" marB="0"/>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 OF LECTURE</a:t>
            </a:r>
            <a:endParaRPr lang="en-US" dirty="0"/>
          </a:p>
        </p:txBody>
      </p:sp>
      <p:sp>
        <p:nvSpPr>
          <p:cNvPr id="3" name="Content Placeholder 2"/>
          <p:cNvSpPr>
            <a:spLocks noGrp="1"/>
          </p:cNvSpPr>
          <p:nvPr>
            <p:ph idx="1"/>
          </p:nvPr>
        </p:nvSpPr>
        <p:spPr>
          <a:xfrm>
            <a:off x="395536" y="1412776"/>
            <a:ext cx="7632847" cy="5256584"/>
          </a:xfrm>
        </p:spPr>
        <p:txBody>
          <a:bodyPr>
            <a:normAutofit fontScale="85000" lnSpcReduction="20000"/>
          </a:bodyPr>
          <a:lstStyle/>
          <a:p>
            <a:pPr>
              <a:buNone/>
            </a:pPr>
            <a:endParaRPr lang="en-GB" dirty="0" smtClean="0"/>
          </a:p>
          <a:p>
            <a:r>
              <a:rPr lang="en-GB" dirty="0" smtClean="0"/>
              <a:t>2 dimensions of meaning: similarity and contiguity, metaphor and metonymy</a:t>
            </a:r>
          </a:p>
          <a:p>
            <a:r>
              <a:rPr lang="en-GB" dirty="0" smtClean="0"/>
              <a:t>Nouns and Verbs/Clauses</a:t>
            </a:r>
          </a:p>
          <a:p>
            <a:r>
              <a:rPr lang="en-GB" dirty="0" smtClean="0"/>
              <a:t>Language acquisition: from contiguity in action genres to academic abstraction</a:t>
            </a:r>
          </a:p>
          <a:p>
            <a:r>
              <a:rPr lang="en-GB" dirty="0" smtClean="0"/>
              <a:t>Similarity, classification and mathematics</a:t>
            </a:r>
          </a:p>
          <a:p>
            <a:r>
              <a:rPr lang="en-GB" dirty="0" smtClean="0"/>
              <a:t>Similarity, money and commodification</a:t>
            </a:r>
          </a:p>
          <a:p>
            <a:r>
              <a:rPr lang="en-GB" dirty="0" smtClean="0"/>
              <a:t>Resisting over emphasis of similarity and the illusion of permanence in Literature</a:t>
            </a:r>
          </a:p>
          <a:p>
            <a:r>
              <a:rPr lang="en-GB" dirty="0" smtClean="0"/>
              <a:t>Inevitability of the similarity dimension: metaphors for the earth.</a:t>
            </a:r>
          </a:p>
          <a:p>
            <a:pPr>
              <a:buNone/>
            </a:pPr>
            <a:r>
              <a:rPr lang="en-GB" dirty="0" smtClean="0"/>
              <a:t>(</a:t>
            </a:r>
            <a:r>
              <a:rPr lang="en-GB" dirty="0" err="1" smtClean="0"/>
              <a:t>Goatly</a:t>
            </a:r>
            <a:r>
              <a:rPr lang="en-GB" dirty="0" smtClean="0"/>
              <a:t> 2022)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Nouns and abstraction</a:t>
            </a:r>
            <a:endParaRPr lang="en-US" dirty="0"/>
          </a:p>
        </p:txBody>
      </p:sp>
      <p:sp>
        <p:nvSpPr>
          <p:cNvPr id="3" name="Content Placeholder 2"/>
          <p:cNvSpPr>
            <a:spLocks noGrp="1"/>
          </p:cNvSpPr>
          <p:nvPr>
            <p:ph idx="1"/>
          </p:nvPr>
        </p:nvSpPr>
        <p:spPr>
          <a:xfrm>
            <a:off x="457200" y="1268760"/>
            <a:ext cx="8229600" cy="5256584"/>
          </a:xfrm>
        </p:spPr>
        <p:txBody>
          <a:bodyPr>
            <a:normAutofit fontScale="77500" lnSpcReduction="20000"/>
          </a:bodyPr>
          <a:lstStyle/>
          <a:p>
            <a:r>
              <a:rPr lang="en-GB" dirty="0" smtClean="0"/>
              <a:t>Because by classification they ignore individual properties, noun categories always involve abstraction. (contrast proper names)</a:t>
            </a:r>
          </a:p>
          <a:p>
            <a:r>
              <a:rPr lang="en-GB" dirty="0" smtClean="0"/>
              <a:t>But this is much more pronounced when entirely abstract nouns, often nominalisations, are used in science and technology: e.g. </a:t>
            </a:r>
            <a:r>
              <a:rPr lang="en-GB" i="1" dirty="0" smtClean="0"/>
              <a:t>growth, rate, magnitude, force, acceleration.</a:t>
            </a:r>
          </a:p>
          <a:p>
            <a:pPr>
              <a:buNone/>
            </a:pPr>
            <a:r>
              <a:rPr lang="en-GB" dirty="0" smtClean="0"/>
              <a:t>e.g.“Glass crack growth rate is associated with stress magnitude”</a:t>
            </a:r>
          </a:p>
          <a:p>
            <a:r>
              <a:rPr lang="en-GB" dirty="0" smtClean="0"/>
              <a:t>The abstract terms are nouns and can then be quantified or measured in mathematical terms or become part of abstract algebraic formula: e.g. </a:t>
            </a:r>
            <a:r>
              <a:rPr lang="en-GB" i="1" dirty="0" smtClean="0"/>
              <a:t>F = ma </a:t>
            </a:r>
            <a:r>
              <a:rPr lang="en-GB" dirty="0" smtClean="0"/>
              <a:t>(Force = mass multiplied by acceleration). Algebra is the most abstract of the branches of mathematics– similarity taken to extremes.</a:t>
            </a:r>
          </a:p>
          <a:p>
            <a:r>
              <a:rPr lang="en-GB" dirty="0" smtClean="0"/>
              <a:t>Also associated with abstract time e.g. </a:t>
            </a:r>
            <a:r>
              <a:rPr lang="en-GB" i="1" dirty="0" smtClean="0"/>
              <a:t>rate, acceleration</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792088"/>
          </a:xfrm>
        </p:spPr>
        <p:txBody>
          <a:bodyPr>
            <a:normAutofit/>
          </a:bodyPr>
          <a:lstStyle/>
          <a:p>
            <a:r>
              <a:rPr lang="en-GB" sz="3600" dirty="0" smtClean="0"/>
              <a:t>Nouns and the illusion of permanence</a:t>
            </a:r>
            <a:endParaRPr lang="en-GB" dirty="0"/>
          </a:p>
        </p:txBody>
      </p:sp>
      <p:sp>
        <p:nvSpPr>
          <p:cNvPr id="3" name="Content Placeholder 2"/>
          <p:cNvSpPr>
            <a:spLocks noGrp="1"/>
          </p:cNvSpPr>
          <p:nvPr>
            <p:ph idx="1"/>
          </p:nvPr>
        </p:nvSpPr>
        <p:spPr>
          <a:xfrm>
            <a:off x="508000" y="908720"/>
            <a:ext cx="8096448" cy="5544616"/>
          </a:xfrm>
        </p:spPr>
        <p:txBody>
          <a:bodyPr>
            <a:normAutofit fontScale="85000" lnSpcReduction="10000"/>
          </a:bodyPr>
          <a:lstStyle/>
          <a:p>
            <a:r>
              <a:rPr lang="en-GB" dirty="0" smtClean="0"/>
              <a:t>“It </a:t>
            </a:r>
            <a:r>
              <a:rPr lang="en-GB" dirty="0"/>
              <a:t>is not possible in relativity to obtain a consistent definition of an extended rigid body, because this would imply signals faster than </a:t>
            </a:r>
            <a:r>
              <a:rPr lang="en-GB" dirty="0" smtClean="0"/>
              <a:t>light. … </a:t>
            </a:r>
            <a:r>
              <a:rPr lang="en-GB" dirty="0"/>
              <a:t>Actually, relativity implies that neither the point particles nor the quasi-rigid body can be taken as </a:t>
            </a:r>
            <a:r>
              <a:rPr lang="en-GB" dirty="0">
                <a:solidFill>
                  <a:srgbClr val="FF0000"/>
                </a:solidFill>
              </a:rPr>
              <a:t>primary concepts. Rather these have to be expressed in terms of events and </a:t>
            </a:r>
            <a:r>
              <a:rPr lang="en-GB" dirty="0" smtClean="0">
                <a:solidFill>
                  <a:srgbClr val="FF0000"/>
                </a:solidFill>
              </a:rPr>
              <a:t>processes” </a:t>
            </a:r>
            <a:r>
              <a:rPr lang="en-GB" dirty="0"/>
              <a:t>(Bohm 1980:123-124</a:t>
            </a:r>
            <a:r>
              <a:rPr lang="en-GB" dirty="0" smtClean="0"/>
              <a:t>). </a:t>
            </a:r>
          </a:p>
          <a:p>
            <a:r>
              <a:rPr lang="en-GB" dirty="0" smtClean="0"/>
              <a:t>“The </a:t>
            </a:r>
            <a:r>
              <a:rPr lang="en-GB" dirty="0"/>
              <a:t>best image of process is perhaps that of the flowing stream whose substance is never the same. On this stream one may see an ever-changing pattern of </a:t>
            </a:r>
            <a:r>
              <a:rPr lang="en-GB" dirty="0" smtClean="0"/>
              <a:t>vortices … which </a:t>
            </a:r>
            <a:r>
              <a:rPr lang="en-GB" dirty="0"/>
              <a:t>evidently have no independent existence as such. Rather they are abstracted from the flowing movement, </a:t>
            </a:r>
            <a:r>
              <a:rPr lang="en-GB" dirty="0">
                <a:solidFill>
                  <a:srgbClr val="FF0000"/>
                </a:solidFill>
              </a:rPr>
              <a:t>arising and vanishing in the total process of the </a:t>
            </a:r>
            <a:r>
              <a:rPr lang="en-GB" dirty="0" smtClean="0">
                <a:solidFill>
                  <a:srgbClr val="FF0000"/>
                </a:solidFill>
              </a:rPr>
              <a:t>flow” </a:t>
            </a:r>
            <a:r>
              <a:rPr lang="en-GB" dirty="0"/>
              <a:t>(Bohm 1980: 48).</a:t>
            </a:r>
          </a:p>
          <a:p>
            <a:endParaRPr lang="en-GB" dirty="0"/>
          </a:p>
        </p:txBody>
      </p:sp>
    </p:spTree>
    <p:extLst>
      <p:ext uri="{BB962C8B-B14F-4D97-AF65-F5344CB8AC3E}">
        <p14:creationId xmlns:p14="http://schemas.microsoft.com/office/powerpoint/2010/main" xmlns="" val="92706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Thing as process</a:t>
            </a:r>
            <a:endParaRPr lang="en-GB" dirty="0"/>
          </a:p>
        </p:txBody>
      </p:sp>
      <p:pic>
        <p:nvPicPr>
          <p:cNvPr id="1026" name="Picture 2" descr="https://upload.wikimedia.org/wikipedia/commons/b/b7/Whirlpool.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71576" y="1930400"/>
            <a:ext cx="5229224" cy="43307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183499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lstStyle/>
          <a:p>
            <a:r>
              <a:rPr lang="en-US" dirty="0" smtClean="0"/>
              <a:t>Process and spontaneous change</a:t>
            </a:r>
            <a:endParaRPr lang="en-US" dirty="0"/>
          </a:p>
        </p:txBody>
      </p:sp>
      <p:sp>
        <p:nvSpPr>
          <p:cNvPr id="3" name="Content Placeholder 2"/>
          <p:cNvSpPr>
            <a:spLocks noGrp="1"/>
          </p:cNvSpPr>
          <p:nvPr>
            <p:ph idx="1"/>
          </p:nvPr>
        </p:nvSpPr>
        <p:spPr>
          <a:xfrm>
            <a:off x="179512" y="1196752"/>
            <a:ext cx="8712968" cy="5472608"/>
          </a:xfrm>
        </p:spPr>
        <p:txBody>
          <a:bodyPr>
            <a:normAutofit fontScale="70000" lnSpcReduction="20000"/>
          </a:bodyPr>
          <a:lstStyle/>
          <a:p>
            <a:r>
              <a:rPr lang="en-US" dirty="0" smtClean="0"/>
              <a:t>Natural processes are not controllable</a:t>
            </a:r>
            <a:r>
              <a:rPr lang="en-GB" dirty="0" smtClean="0"/>
              <a:t> as shown by thermodynamics and the theory of entropy </a:t>
            </a:r>
          </a:p>
          <a:p>
            <a:pPr>
              <a:buNone/>
            </a:pPr>
            <a:r>
              <a:rPr lang="en-GB" dirty="0" smtClean="0"/>
              <a:t>	“unlike dynamic objects [i.e. in the Newtonian system of dynamics], thermodynamic objects can only be partially controlled. Occasionally they ‘break loose’ into spontaneous change (Prigogine and </a:t>
            </a:r>
            <a:r>
              <a:rPr lang="en-GB" dirty="0" err="1" smtClean="0"/>
              <a:t>Stengers</a:t>
            </a:r>
            <a:r>
              <a:rPr lang="en-GB" dirty="0" smtClean="0"/>
              <a:t> 1985: 120). </a:t>
            </a:r>
          </a:p>
          <a:p>
            <a:pPr>
              <a:buNone/>
            </a:pPr>
            <a:r>
              <a:rPr lang="en-GB" dirty="0" smtClean="0"/>
              <a:t> </a:t>
            </a:r>
            <a:endParaRPr lang="en-US" dirty="0" smtClean="0"/>
          </a:p>
          <a:p>
            <a:r>
              <a:rPr lang="en-GB" dirty="0" smtClean="0"/>
              <a:t>Spontaneity of natural systems has even been suggested as the force behind evolutionary change, the </a:t>
            </a:r>
            <a:r>
              <a:rPr lang="en-GB" dirty="0" err="1" smtClean="0"/>
              <a:t>saltations</a:t>
            </a:r>
            <a:r>
              <a:rPr lang="en-GB" dirty="0" smtClean="0"/>
              <a:t>, or jumps in the evolutionary record:</a:t>
            </a:r>
            <a:endParaRPr lang="en-US" dirty="0" smtClean="0"/>
          </a:p>
          <a:p>
            <a:pPr>
              <a:buNone/>
            </a:pPr>
            <a:r>
              <a:rPr lang="en-GB" dirty="0" smtClean="0"/>
              <a:t>    “When a system of simple chemicals reaches a certain level of complexity, it undergoes a dramatic transition, akin to the phase change ... when liquid water freezes. The molecules begin spontaneously combining to create larger molecules of increasing complexity… Kauffman argued that this process of self-organisation … led to life… Much of the order displayed by biological systems results ‘not from … natural selection” but from these pervasive order-generating effects. “The whole point of it is that it’s spontaneous order’” (</a:t>
            </a:r>
            <a:r>
              <a:rPr lang="en-GB" dirty="0" err="1" smtClean="0"/>
              <a:t>Horgan</a:t>
            </a:r>
            <a:r>
              <a:rPr lang="en-GB" dirty="0" smtClean="0"/>
              <a:t> 1998: 133). </a:t>
            </a:r>
            <a:endParaRPr lang="en-US" dirty="0" smtClean="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Language acquisition: from contiguity in action genres to academic abstraction</a:t>
            </a:r>
            <a:br>
              <a:rPr lang="en-GB" dirty="0" smtClean="0"/>
            </a:br>
            <a:r>
              <a:rPr lang="en-GB" dirty="0" smtClean="0"/>
              <a:t/>
            </a:r>
            <a:br>
              <a:rPr lang="en-GB" dirty="0" smtClean="0"/>
            </a:b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28992" cy="720080"/>
          </a:xfrm>
        </p:spPr>
        <p:txBody>
          <a:bodyPr>
            <a:normAutofit fontScale="90000"/>
          </a:bodyPr>
          <a:lstStyle/>
          <a:p>
            <a:r>
              <a:rPr lang="en-GB" dirty="0" smtClean="0"/>
              <a:t>Contiguity: language acquisition in context</a:t>
            </a:r>
            <a:endParaRPr lang="en-US" dirty="0"/>
          </a:p>
        </p:txBody>
      </p:sp>
      <p:sp>
        <p:nvSpPr>
          <p:cNvPr id="3" name="Content Placeholder 2"/>
          <p:cNvSpPr>
            <a:spLocks noGrp="1"/>
          </p:cNvSpPr>
          <p:nvPr>
            <p:ph idx="1"/>
          </p:nvPr>
        </p:nvSpPr>
        <p:spPr>
          <a:xfrm>
            <a:off x="457200" y="836712"/>
            <a:ext cx="8435280" cy="5904656"/>
          </a:xfrm>
        </p:spPr>
        <p:txBody>
          <a:bodyPr>
            <a:normAutofit fontScale="62500" lnSpcReduction="20000"/>
          </a:bodyPr>
          <a:lstStyle/>
          <a:p>
            <a:r>
              <a:rPr lang="en-GB" dirty="0" smtClean="0"/>
              <a:t>A child’s earliest language is acquired during participation in action genres, for instance, eating in the high chair, going for a ride in the car, changing diapers, feeding ducks at the pond, building a block tower, taking a bath, putting away the toys, feeding the dog, going grocery shopping (Bruner 1983). </a:t>
            </a:r>
          </a:p>
          <a:p>
            <a:endParaRPr lang="en-GB" dirty="0" smtClean="0"/>
          </a:p>
          <a:p>
            <a:endParaRPr lang="en-GB" dirty="0" smtClean="0"/>
          </a:p>
          <a:p>
            <a:endParaRPr lang="en-GB" dirty="0" smtClean="0"/>
          </a:p>
          <a:p>
            <a:endParaRPr lang="en-GB" dirty="0" smtClean="0"/>
          </a:p>
          <a:p>
            <a:endParaRPr lang="en-GB" dirty="0" smtClean="0"/>
          </a:p>
          <a:p>
            <a:r>
              <a:rPr lang="en-GB" dirty="0" smtClean="0"/>
              <a:t>The infant learns to participate in these action genres by understanding and sharing the purposes of the adult’s actions. </a:t>
            </a:r>
          </a:p>
          <a:p>
            <a:r>
              <a:rPr lang="en-GB" dirty="0" smtClean="0"/>
              <a:t>This involves realising what is the most relevant concept at any point in the action genre and therefore the focus of joint attention.  </a:t>
            </a:r>
          </a:p>
          <a:p>
            <a:r>
              <a:rPr lang="en-GB" dirty="0" smtClean="0"/>
              <a:t>If the adult utters a novel word or phrase, the relevant focus of attention narrows down the likely meaning. If the same word or phrase is used in other genre contexts, what is common to the different contexts will help to narrow the intended referents and messages even further (</a:t>
            </a:r>
            <a:r>
              <a:rPr lang="en-GB" dirty="0" err="1" smtClean="0"/>
              <a:t>Tomasello</a:t>
            </a:r>
            <a:r>
              <a:rPr lang="en-GB" dirty="0" smtClean="0"/>
              <a:t> 2008: 156-158). </a:t>
            </a:r>
          </a:p>
          <a:p>
            <a:r>
              <a:rPr lang="en-GB" dirty="0" smtClean="0"/>
              <a:t>The commonality is where similarity becomes important</a:t>
            </a:r>
            <a:endParaRPr lang="en-US" dirty="0"/>
          </a:p>
        </p:txBody>
      </p:sp>
      <p:pic>
        <p:nvPicPr>
          <p:cNvPr id="1027" name="Picture 3" descr="C:\Users\apgoa\AppData\Local\Microsoft\Windows\INetCache\IE\TAQ6Q46X\pexels-cottonbro-6133094[1].jpg"/>
          <p:cNvPicPr>
            <a:picLocks noChangeAspect="1" noChangeArrowheads="1"/>
          </p:cNvPicPr>
          <p:nvPr/>
        </p:nvPicPr>
        <p:blipFill>
          <a:blip r:embed="rId3" cstate="print"/>
          <a:srcRect/>
          <a:stretch>
            <a:fillRect/>
          </a:stretch>
        </p:blipFill>
        <p:spPr bwMode="auto">
          <a:xfrm>
            <a:off x="6372201" y="2139326"/>
            <a:ext cx="2648054" cy="1396434"/>
          </a:xfrm>
          <a:prstGeom prst="rect">
            <a:avLst/>
          </a:prstGeom>
          <a:noFill/>
        </p:spPr>
      </p:pic>
      <p:pic>
        <p:nvPicPr>
          <p:cNvPr id="1028" name="Picture 4" descr="C:\Users\apgoa\AppData\Local\Microsoft\Windows\INetCache\IE\3W3HUK69\woman-hand-constructing-tower-wooden-blocks-white-background-tall-toy-78961696[1].jpg"/>
          <p:cNvPicPr>
            <a:picLocks noChangeAspect="1" noChangeArrowheads="1"/>
          </p:cNvPicPr>
          <p:nvPr/>
        </p:nvPicPr>
        <p:blipFill>
          <a:blip r:embed="rId4" cstate="print"/>
          <a:srcRect/>
          <a:stretch>
            <a:fillRect/>
          </a:stretch>
        </p:blipFill>
        <p:spPr bwMode="auto">
          <a:xfrm>
            <a:off x="4572000" y="1916832"/>
            <a:ext cx="1567668" cy="1698133"/>
          </a:xfrm>
          <a:prstGeom prst="rect">
            <a:avLst/>
          </a:prstGeom>
          <a:noFill/>
        </p:spPr>
      </p:pic>
      <p:pic>
        <p:nvPicPr>
          <p:cNvPr id="1031" name="Picture 7" descr="C:\Users\apgoa\AppData\Local\Microsoft\Windows\INetCache\IE\TAQ6Q46X\421886905_79055e20a6[1].jpg"/>
          <p:cNvPicPr>
            <a:picLocks noChangeAspect="1" noChangeArrowheads="1"/>
          </p:cNvPicPr>
          <p:nvPr/>
        </p:nvPicPr>
        <p:blipFill>
          <a:blip r:embed="rId5" cstate="print"/>
          <a:srcRect/>
          <a:stretch>
            <a:fillRect/>
          </a:stretch>
        </p:blipFill>
        <p:spPr bwMode="auto">
          <a:xfrm>
            <a:off x="1835696" y="1880828"/>
            <a:ext cx="2088232" cy="156617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Contiguity: language acquisition in context </a:t>
            </a:r>
            <a:r>
              <a:rPr lang="en-GB" dirty="0" err="1" smtClean="0"/>
              <a:t>ctd</a:t>
            </a:r>
            <a:r>
              <a:rPr lang="en-GB"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GB" dirty="0" smtClean="0"/>
              <a:t>Bruner (1983) -- children have, at base, not a grammar-learning agenda but a socio-interactional one.</a:t>
            </a:r>
          </a:p>
          <a:p>
            <a:r>
              <a:rPr lang="en-GB" dirty="0" smtClean="0"/>
              <a:t>Language acquisition is achieved by a process of “pattern detection” in a communicative context rather than by mapping input onto innate grammatical concepts. </a:t>
            </a:r>
            <a:endParaRPr lang="en-US" dirty="0" smtClean="0"/>
          </a:p>
          <a:p>
            <a:r>
              <a:rPr lang="en-GB" dirty="0" smtClean="0"/>
              <a:t>Briefly, infants acquire language in </a:t>
            </a:r>
            <a:r>
              <a:rPr lang="en-GB" dirty="0" smtClean="0"/>
              <a:t>action-genre </a:t>
            </a:r>
            <a:r>
              <a:rPr lang="en-GB" dirty="0" smtClean="0"/>
              <a:t>contexts which highlight likely meanings, messages and referents. </a:t>
            </a:r>
          </a:p>
          <a:p>
            <a:r>
              <a:rPr lang="en-GB" dirty="0" smtClean="0"/>
              <a:t>The structure of genres involves fundamental cognitive relationships expressed in a specific time period, such as cause and effect, agent and action, patient and action, place and action, all exploiting the contiguity dimension of meaning.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From Speech to Writing--</a:t>
            </a:r>
            <a:br>
              <a:rPr lang="en-GB" dirty="0" smtClean="0"/>
            </a:br>
            <a:r>
              <a:rPr lang="en-GB" dirty="0" smtClean="0"/>
              <a:t>Exercise 2: verbs and nouns in speech</a:t>
            </a:r>
            <a:endParaRPr lang="en-US" dirty="0"/>
          </a:p>
        </p:txBody>
      </p:sp>
      <p:sp>
        <p:nvSpPr>
          <p:cNvPr id="3" name="Content Placeholder 2"/>
          <p:cNvSpPr>
            <a:spLocks noGrp="1"/>
          </p:cNvSpPr>
          <p:nvPr>
            <p:ph idx="1"/>
          </p:nvPr>
        </p:nvSpPr>
        <p:spPr>
          <a:xfrm>
            <a:off x="457200" y="1600200"/>
            <a:ext cx="8229600" cy="4925144"/>
          </a:xfrm>
        </p:spPr>
        <p:txBody>
          <a:bodyPr>
            <a:normAutofit fontScale="77500" lnSpcReduction="20000"/>
          </a:bodyPr>
          <a:lstStyle/>
          <a:p>
            <a:pPr>
              <a:buNone/>
            </a:pPr>
            <a:r>
              <a:rPr lang="en-GB" dirty="0" smtClean="0"/>
              <a:t>	How many nouns, excluding pronouns, can you identify in this conversation between a mother (MW) and her daughter’s boyfriend (TB)?</a:t>
            </a:r>
          </a:p>
          <a:p>
            <a:endParaRPr lang="en-GB" dirty="0" smtClean="0"/>
          </a:p>
          <a:p>
            <a:pPr>
              <a:buNone/>
            </a:pPr>
            <a:r>
              <a:rPr lang="en-GB" dirty="0" smtClean="0"/>
              <a:t>TB: Every one else has been talking about marriage but I’m the one that’s getting  married. We will get married like you know, we intend to get married and that but not just yet</a:t>
            </a:r>
            <a:endParaRPr lang="en-US" dirty="0" smtClean="0"/>
          </a:p>
          <a:p>
            <a:pPr>
              <a:buNone/>
            </a:pPr>
            <a:r>
              <a:rPr lang="en-GB" dirty="0" smtClean="0"/>
              <a:t>MW: Don’t get me wrong, I’m not interfering //just want to know what</a:t>
            </a:r>
            <a:endParaRPr lang="en-US" dirty="0" smtClean="0"/>
          </a:p>
          <a:p>
            <a:pPr>
              <a:buNone/>
            </a:pPr>
            <a:r>
              <a:rPr lang="en-GB" dirty="0" smtClean="0"/>
              <a:t>TB:					                 Oh no oh no</a:t>
            </a:r>
            <a:endParaRPr lang="en-US" dirty="0" smtClean="0"/>
          </a:p>
          <a:p>
            <a:pPr>
              <a:buNone/>
            </a:pPr>
            <a:r>
              <a:rPr lang="en-GB" dirty="0" smtClean="0"/>
              <a:t>MW: you think about why you don’t want to get married–I mean you’re both over eighteen, nothing I can do, but I don’t like seeing Marion hurt</a:t>
            </a:r>
            <a:endParaRPr lang="en-US" dirty="0" smtClean="0"/>
          </a:p>
          <a:p>
            <a:pPr>
              <a:buNone/>
            </a:pPr>
            <a:r>
              <a:rPr lang="en-GB" dirty="0" smtClean="0"/>
              <a:t>TB: I don’t want to get married just yet</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504056"/>
          </a:xfrm>
        </p:spPr>
        <p:txBody>
          <a:bodyPr>
            <a:normAutofit fontScale="90000"/>
          </a:bodyPr>
          <a:lstStyle/>
          <a:p>
            <a:r>
              <a:rPr lang="en-GB" sz="2800" dirty="0" smtClean="0"/>
              <a:t>Speech to Writing, Contiguity to Similarity, Verbs to Nouns</a:t>
            </a:r>
            <a:endParaRPr lang="en-US" sz="2800" dirty="0"/>
          </a:p>
        </p:txBody>
      </p:sp>
      <p:sp>
        <p:nvSpPr>
          <p:cNvPr id="3" name="Content Placeholder 2"/>
          <p:cNvSpPr>
            <a:spLocks noGrp="1"/>
          </p:cNvSpPr>
          <p:nvPr>
            <p:ph idx="1"/>
          </p:nvPr>
        </p:nvSpPr>
        <p:spPr>
          <a:xfrm>
            <a:off x="0" y="692696"/>
            <a:ext cx="9036496" cy="6165304"/>
          </a:xfrm>
        </p:spPr>
        <p:txBody>
          <a:bodyPr>
            <a:normAutofit fontScale="25000" lnSpcReduction="20000"/>
          </a:bodyPr>
          <a:lstStyle/>
          <a:p>
            <a:pPr>
              <a:buNone/>
            </a:pPr>
            <a:r>
              <a:rPr lang="en-GB" sz="7200" dirty="0" smtClean="0"/>
              <a:t>	 NOUNS IN </a:t>
            </a:r>
            <a:r>
              <a:rPr lang="en-GB" sz="7200" dirty="0" smtClean="0">
                <a:solidFill>
                  <a:srgbClr val="FF0000"/>
                </a:solidFill>
              </a:rPr>
              <a:t>RED. </a:t>
            </a:r>
            <a:r>
              <a:rPr lang="en-GB" sz="7200" dirty="0" smtClean="0"/>
              <a:t>NOMINALISATIONS</a:t>
            </a:r>
            <a:r>
              <a:rPr lang="en-GB" sz="7200" dirty="0" smtClean="0">
                <a:solidFill>
                  <a:srgbClr val="FF0000"/>
                </a:solidFill>
              </a:rPr>
              <a:t> </a:t>
            </a:r>
            <a:r>
              <a:rPr lang="en-GB" sz="7200" u="sng" dirty="0" smtClean="0">
                <a:solidFill>
                  <a:srgbClr val="FF0000"/>
                </a:solidFill>
              </a:rPr>
              <a:t>UNDERLINED </a:t>
            </a:r>
          </a:p>
          <a:p>
            <a:pPr>
              <a:buNone/>
            </a:pPr>
            <a:r>
              <a:rPr lang="en-GB" sz="7200" dirty="0" smtClean="0">
                <a:solidFill>
                  <a:srgbClr val="FF0000"/>
                </a:solidFill>
              </a:rPr>
              <a:t>	</a:t>
            </a:r>
            <a:r>
              <a:rPr lang="en-GB" sz="7200" dirty="0" smtClean="0"/>
              <a:t>GRAMMATICAL/FUNCTION WORDS IN </a:t>
            </a:r>
            <a:r>
              <a:rPr lang="en-GB" sz="7200" b="1" dirty="0" smtClean="0"/>
              <a:t>BOLD. </a:t>
            </a:r>
            <a:r>
              <a:rPr lang="en-GB" sz="7200" dirty="0" smtClean="0"/>
              <a:t>VERBS IN </a:t>
            </a:r>
            <a:r>
              <a:rPr lang="en-GB" sz="7200" dirty="0" smtClean="0">
                <a:solidFill>
                  <a:schemeClr val="accent1"/>
                </a:solidFill>
              </a:rPr>
              <a:t>BLUE</a:t>
            </a:r>
            <a:r>
              <a:rPr lang="en-GB" sz="7200" b="1" dirty="0" smtClean="0"/>
              <a:t>. 	</a:t>
            </a:r>
            <a:endParaRPr lang="en-US" sz="7200" u="sng" dirty="0" smtClean="0">
              <a:solidFill>
                <a:srgbClr val="FF0000"/>
              </a:solidFill>
            </a:endParaRPr>
          </a:p>
          <a:p>
            <a:pPr>
              <a:buNone/>
            </a:pPr>
            <a:r>
              <a:rPr lang="en-GB" sz="7200" dirty="0" smtClean="0"/>
              <a:t>A.</a:t>
            </a:r>
            <a:endParaRPr lang="en-US" sz="7200" dirty="0" smtClean="0"/>
          </a:p>
          <a:p>
            <a:pPr>
              <a:buNone/>
            </a:pPr>
            <a:r>
              <a:rPr lang="en-GB" sz="7200" dirty="0" smtClean="0"/>
              <a:t>TB: (1) </a:t>
            </a:r>
            <a:r>
              <a:rPr lang="en-GB" sz="7200" b="1" dirty="0" smtClean="0"/>
              <a:t>Every one else</a:t>
            </a:r>
            <a:r>
              <a:rPr lang="en-GB" sz="7200" dirty="0" smtClean="0"/>
              <a:t> (2) </a:t>
            </a:r>
            <a:r>
              <a:rPr lang="en-GB" sz="7200" b="1" dirty="0" smtClean="0">
                <a:solidFill>
                  <a:schemeClr val="accent1"/>
                </a:solidFill>
              </a:rPr>
              <a:t>has</a:t>
            </a:r>
            <a:r>
              <a:rPr lang="en-GB" sz="7200" dirty="0" smtClean="0"/>
              <a:t> (3) </a:t>
            </a:r>
            <a:r>
              <a:rPr lang="en-GB" sz="7200" b="1" dirty="0" smtClean="0">
                <a:solidFill>
                  <a:schemeClr val="accent1"/>
                </a:solidFill>
              </a:rPr>
              <a:t>been</a:t>
            </a:r>
            <a:r>
              <a:rPr lang="en-GB" sz="7200" dirty="0" smtClean="0">
                <a:solidFill>
                  <a:schemeClr val="accent1"/>
                </a:solidFill>
              </a:rPr>
              <a:t> </a:t>
            </a:r>
            <a:r>
              <a:rPr lang="en-GB" sz="7200" i="1" dirty="0" smtClean="0">
                <a:solidFill>
                  <a:schemeClr val="accent1"/>
                </a:solidFill>
              </a:rPr>
              <a:t>talking</a:t>
            </a:r>
            <a:r>
              <a:rPr lang="en-GB" sz="7200" dirty="0" smtClean="0">
                <a:solidFill>
                  <a:schemeClr val="accent1"/>
                </a:solidFill>
              </a:rPr>
              <a:t> </a:t>
            </a:r>
            <a:r>
              <a:rPr lang="en-GB" sz="7200" dirty="0" smtClean="0"/>
              <a:t>(4) </a:t>
            </a:r>
            <a:r>
              <a:rPr lang="en-GB" sz="7200" b="1" dirty="0" smtClean="0"/>
              <a:t>about</a:t>
            </a:r>
            <a:r>
              <a:rPr lang="en-GB" sz="7200" dirty="0" smtClean="0"/>
              <a:t> </a:t>
            </a:r>
            <a:r>
              <a:rPr lang="en-GB" sz="7200" u="sng" dirty="0" smtClean="0">
                <a:solidFill>
                  <a:srgbClr val="FF0000"/>
                </a:solidFill>
              </a:rPr>
              <a:t>marriage</a:t>
            </a:r>
            <a:r>
              <a:rPr lang="en-GB" sz="7200" dirty="0" smtClean="0"/>
              <a:t> (5) </a:t>
            </a:r>
            <a:r>
              <a:rPr lang="en-GB" sz="7200" b="1" dirty="0" smtClean="0"/>
              <a:t>but</a:t>
            </a:r>
            <a:r>
              <a:rPr lang="en-GB" sz="7200" dirty="0" smtClean="0"/>
              <a:t> (6) </a:t>
            </a:r>
            <a:r>
              <a:rPr lang="en-GB" sz="7200" b="1" dirty="0" smtClean="0"/>
              <a:t>I’</a:t>
            </a:r>
            <a:r>
              <a:rPr lang="en-GB" sz="7200" i="1" dirty="0" smtClean="0">
                <a:solidFill>
                  <a:schemeClr val="accent1"/>
                </a:solidFill>
              </a:rPr>
              <a:t>m</a:t>
            </a:r>
            <a:r>
              <a:rPr lang="en-GB" sz="7200" dirty="0" smtClean="0"/>
              <a:t> (7) </a:t>
            </a:r>
            <a:r>
              <a:rPr lang="en-GB" sz="7200" b="1" dirty="0" smtClean="0"/>
              <a:t>the</a:t>
            </a:r>
            <a:r>
              <a:rPr lang="en-GB" sz="7200" dirty="0" smtClean="0"/>
              <a:t> (8) </a:t>
            </a:r>
            <a:r>
              <a:rPr lang="en-GB" sz="7200" b="1" dirty="0" smtClean="0"/>
              <a:t>one</a:t>
            </a:r>
            <a:r>
              <a:rPr lang="en-GB" sz="7200" dirty="0" smtClean="0"/>
              <a:t> (9) </a:t>
            </a:r>
            <a:r>
              <a:rPr lang="en-GB" sz="7200" b="1" dirty="0" smtClean="0"/>
              <a:t>that</a:t>
            </a:r>
            <a:r>
              <a:rPr lang="en-GB" sz="7200" dirty="0" smtClean="0"/>
              <a:t> (10)</a:t>
            </a:r>
            <a:r>
              <a:rPr lang="en-GB" sz="7200" b="1" dirty="0" smtClean="0">
                <a:solidFill>
                  <a:schemeClr val="accent1"/>
                </a:solidFill>
              </a:rPr>
              <a:t>’s</a:t>
            </a:r>
            <a:r>
              <a:rPr lang="en-GB" sz="7200" dirty="0" smtClean="0"/>
              <a:t> (11) </a:t>
            </a:r>
            <a:r>
              <a:rPr lang="en-GB" sz="7200" b="1" dirty="0" smtClean="0">
                <a:solidFill>
                  <a:schemeClr val="accent1"/>
                </a:solidFill>
              </a:rPr>
              <a:t>getting</a:t>
            </a:r>
            <a:r>
              <a:rPr lang="en-GB" sz="7200" dirty="0" smtClean="0">
                <a:solidFill>
                  <a:schemeClr val="accent1"/>
                </a:solidFill>
              </a:rPr>
              <a:t>  </a:t>
            </a:r>
            <a:r>
              <a:rPr lang="en-GB" sz="7200" i="1" dirty="0" smtClean="0">
                <a:solidFill>
                  <a:schemeClr val="accent1"/>
                </a:solidFill>
              </a:rPr>
              <a:t>married</a:t>
            </a:r>
            <a:r>
              <a:rPr lang="en-GB" sz="7200" dirty="0" smtClean="0"/>
              <a:t>. (12) </a:t>
            </a:r>
            <a:r>
              <a:rPr lang="en-GB" sz="7200" b="1" dirty="0" smtClean="0"/>
              <a:t>We</a:t>
            </a:r>
            <a:r>
              <a:rPr lang="en-GB" sz="7200" dirty="0" smtClean="0"/>
              <a:t> (13) </a:t>
            </a:r>
            <a:r>
              <a:rPr lang="en-GB" sz="7200" b="1" dirty="0" smtClean="0">
                <a:solidFill>
                  <a:schemeClr val="accent1"/>
                </a:solidFill>
              </a:rPr>
              <a:t>will</a:t>
            </a:r>
            <a:r>
              <a:rPr lang="en-GB" sz="7200" dirty="0" smtClean="0"/>
              <a:t> (14) </a:t>
            </a:r>
            <a:r>
              <a:rPr lang="en-GB" sz="7200" b="1" dirty="0" smtClean="0">
                <a:solidFill>
                  <a:schemeClr val="accent1"/>
                </a:solidFill>
              </a:rPr>
              <a:t>get</a:t>
            </a:r>
            <a:r>
              <a:rPr lang="en-GB" sz="7200" dirty="0" smtClean="0">
                <a:solidFill>
                  <a:schemeClr val="accent1"/>
                </a:solidFill>
              </a:rPr>
              <a:t> </a:t>
            </a:r>
            <a:r>
              <a:rPr lang="en-GB" sz="7200" i="1" dirty="0" smtClean="0">
                <a:solidFill>
                  <a:schemeClr val="accent1"/>
                </a:solidFill>
              </a:rPr>
              <a:t>married</a:t>
            </a:r>
            <a:r>
              <a:rPr lang="en-GB" sz="7200" dirty="0" smtClean="0">
                <a:solidFill>
                  <a:schemeClr val="accent1"/>
                </a:solidFill>
              </a:rPr>
              <a:t> </a:t>
            </a:r>
            <a:r>
              <a:rPr lang="en-GB" sz="7200" dirty="0" smtClean="0"/>
              <a:t>(15)</a:t>
            </a:r>
            <a:r>
              <a:rPr lang="en-GB" sz="7200" b="1" dirty="0" smtClean="0"/>
              <a:t> like</a:t>
            </a:r>
            <a:r>
              <a:rPr lang="en-GB" sz="7200" dirty="0" smtClean="0"/>
              <a:t> (16) </a:t>
            </a:r>
            <a:r>
              <a:rPr lang="en-GB" sz="7200" b="1" dirty="0" smtClean="0"/>
              <a:t>you</a:t>
            </a:r>
            <a:r>
              <a:rPr lang="en-GB" sz="7200" dirty="0" smtClean="0"/>
              <a:t> </a:t>
            </a:r>
            <a:r>
              <a:rPr lang="en-GB" sz="7200" i="1" dirty="0" smtClean="0">
                <a:solidFill>
                  <a:schemeClr val="accent1"/>
                </a:solidFill>
              </a:rPr>
              <a:t>know</a:t>
            </a:r>
            <a:r>
              <a:rPr lang="en-GB" sz="7200" dirty="0" smtClean="0"/>
              <a:t>, (17) </a:t>
            </a:r>
            <a:r>
              <a:rPr lang="en-GB" sz="7200" b="1" dirty="0" smtClean="0"/>
              <a:t>we</a:t>
            </a:r>
            <a:r>
              <a:rPr lang="en-GB" sz="7200" dirty="0" smtClean="0"/>
              <a:t> </a:t>
            </a:r>
            <a:r>
              <a:rPr lang="en-GB" sz="7200" i="1" dirty="0" smtClean="0">
                <a:solidFill>
                  <a:schemeClr val="accent1"/>
                </a:solidFill>
              </a:rPr>
              <a:t>intend</a:t>
            </a:r>
            <a:r>
              <a:rPr lang="en-GB" sz="7200" dirty="0" smtClean="0"/>
              <a:t> (18) </a:t>
            </a:r>
            <a:r>
              <a:rPr lang="en-GB" sz="7200" b="1" dirty="0" smtClean="0"/>
              <a:t>to</a:t>
            </a:r>
            <a:r>
              <a:rPr lang="en-GB" sz="7200" dirty="0" smtClean="0"/>
              <a:t> (19) </a:t>
            </a:r>
            <a:r>
              <a:rPr lang="en-GB" sz="7200" b="1" dirty="0" smtClean="0">
                <a:solidFill>
                  <a:schemeClr val="accent1"/>
                </a:solidFill>
              </a:rPr>
              <a:t>get</a:t>
            </a:r>
            <a:r>
              <a:rPr lang="en-GB" sz="7200" dirty="0" smtClean="0">
                <a:solidFill>
                  <a:schemeClr val="accent1"/>
                </a:solidFill>
              </a:rPr>
              <a:t> </a:t>
            </a:r>
            <a:r>
              <a:rPr lang="en-GB" sz="7200" i="1" dirty="0" smtClean="0">
                <a:solidFill>
                  <a:schemeClr val="accent1"/>
                </a:solidFill>
              </a:rPr>
              <a:t>married</a:t>
            </a:r>
            <a:r>
              <a:rPr lang="en-GB" sz="7200" dirty="0" smtClean="0">
                <a:solidFill>
                  <a:schemeClr val="accent1"/>
                </a:solidFill>
              </a:rPr>
              <a:t> </a:t>
            </a:r>
            <a:r>
              <a:rPr lang="en-GB" sz="7200" dirty="0" smtClean="0"/>
              <a:t>(20) </a:t>
            </a:r>
            <a:r>
              <a:rPr lang="en-GB" sz="7200" b="1" dirty="0" smtClean="0"/>
              <a:t>and</a:t>
            </a:r>
            <a:r>
              <a:rPr lang="en-GB" sz="7200" dirty="0" smtClean="0"/>
              <a:t> (21)</a:t>
            </a:r>
            <a:r>
              <a:rPr lang="en-GB" sz="7200" b="1" dirty="0" smtClean="0"/>
              <a:t> that</a:t>
            </a:r>
            <a:r>
              <a:rPr lang="en-GB" sz="7200" dirty="0" smtClean="0"/>
              <a:t> (22) </a:t>
            </a:r>
            <a:r>
              <a:rPr lang="en-GB" sz="7200" b="1" dirty="0" smtClean="0"/>
              <a:t>but</a:t>
            </a:r>
            <a:r>
              <a:rPr lang="en-GB" sz="7200" dirty="0" smtClean="0"/>
              <a:t> (23) </a:t>
            </a:r>
            <a:r>
              <a:rPr lang="en-GB" sz="7200" b="1" dirty="0" smtClean="0"/>
              <a:t>not</a:t>
            </a:r>
            <a:r>
              <a:rPr lang="en-GB" sz="7200" dirty="0" smtClean="0"/>
              <a:t> just yet</a:t>
            </a:r>
            <a:endParaRPr lang="en-US" sz="7200" dirty="0" smtClean="0"/>
          </a:p>
          <a:p>
            <a:pPr>
              <a:buNone/>
            </a:pPr>
            <a:r>
              <a:rPr lang="en-GB" sz="7200" dirty="0" smtClean="0"/>
              <a:t>MW</a:t>
            </a:r>
            <a:r>
              <a:rPr lang="en-GB" sz="7200" dirty="0"/>
              <a:t>: (24, 25) )</a:t>
            </a:r>
            <a:r>
              <a:rPr lang="en-GB" sz="7200" b="1" dirty="0">
                <a:solidFill>
                  <a:schemeClr val="accent1"/>
                </a:solidFill>
              </a:rPr>
              <a:t>Do</a:t>
            </a:r>
            <a:r>
              <a:rPr lang="en-GB" sz="7200" b="1" dirty="0"/>
              <a:t>n’t</a:t>
            </a:r>
            <a:r>
              <a:rPr lang="en-GB" sz="7200" dirty="0"/>
              <a:t> </a:t>
            </a:r>
            <a:r>
              <a:rPr lang="en-GB" sz="7200" i="1" dirty="0">
                <a:solidFill>
                  <a:schemeClr val="accent1"/>
                </a:solidFill>
              </a:rPr>
              <a:t>get</a:t>
            </a:r>
            <a:r>
              <a:rPr lang="en-GB" sz="7200" dirty="0"/>
              <a:t> (26) </a:t>
            </a:r>
            <a:r>
              <a:rPr lang="en-GB" sz="7200" b="1" dirty="0"/>
              <a:t>me</a:t>
            </a:r>
            <a:r>
              <a:rPr lang="en-GB" sz="7200" dirty="0"/>
              <a:t> wrong,(27,28) </a:t>
            </a:r>
            <a:r>
              <a:rPr lang="en-GB" sz="7200" b="1" dirty="0"/>
              <a:t>I’</a:t>
            </a:r>
            <a:r>
              <a:rPr lang="en-GB" sz="7200" b="1" dirty="0">
                <a:solidFill>
                  <a:schemeClr val="accent1"/>
                </a:solidFill>
              </a:rPr>
              <a:t>m</a:t>
            </a:r>
            <a:r>
              <a:rPr lang="en-GB" sz="7200" dirty="0"/>
              <a:t> (29) </a:t>
            </a:r>
            <a:r>
              <a:rPr lang="en-GB" sz="7200" b="1" dirty="0"/>
              <a:t>not</a:t>
            </a:r>
            <a:r>
              <a:rPr lang="en-GB" sz="7200" dirty="0"/>
              <a:t> </a:t>
            </a:r>
            <a:r>
              <a:rPr lang="en-GB" sz="7200" i="1" dirty="0">
                <a:solidFill>
                  <a:schemeClr val="accent1"/>
                </a:solidFill>
              </a:rPr>
              <a:t>interfering</a:t>
            </a:r>
            <a:r>
              <a:rPr lang="en-GB" sz="7200" dirty="0"/>
              <a:t> (30)</a:t>
            </a:r>
            <a:r>
              <a:rPr lang="en-GB" sz="7200" b="1" dirty="0"/>
              <a:t>I </a:t>
            </a:r>
            <a:r>
              <a:rPr lang="en-GB" sz="7200" dirty="0"/>
              <a:t>//just </a:t>
            </a:r>
            <a:r>
              <a:rPr lang="en-GB" sz="7200" i="1" dirty="0">
                <a:solidFill>
                  <a:schemeClr val="accent1"/>
                </a:solidFill>
              </a:rPr>
              <a:t>want</a:t>
            </a:r>
            <a:r>
              <a:rPr lang="en-GB" sz="7200" dirty="0"/>
              <a:t> (31) </a:t>
            </a:r>
            <a:r>
              <a:rPr lang="en-GB" sz="7200" b="1" dirty="0"/>
              <a:t>to</a:t>
            </a:r>
            <a:r>
              <a:rPr lang="en-GB" sz="7200" dirty="0"/>
              <a:t> </a:t>
            </a:r>
            <a:r>
              <a:rPr lang="en-GB" sz="7200" i="1" dirty="0">
                <a:solidFill>
                  <a:schemeClr val="accent1"/>
                </a:solidFill>
              </a:rPr>
              <a:t>know</a:t>
            </a:r>
            <a:r>
              <a:rPr lang="en-GB" sz="7200" dirty="0"/>
              <a:t> (32)</a:t>
            </a:r>
            <a:r>
              <a:rPr lang="en-GB" sz="7200" b="1" dirty="0"/>
              <a:t>what</a:t>
            </a:r>
            <a:endParaRPr lang="en-US" sz="7200" dirty="0"/>
          </a:p>
          <a:p>
            <a:pPr>
              <a:buNone/>
            </a:pPr>
            <a:r>
              <a:rPr lang="en-GB" sz="7200" dirty="0"/>
              <a:t>TB:					Oh (33) </a:t>
            </a:r>
            <a:r>
              <a:rPr lang="en-GB" sz="7200" b="1" dirty="0"/>
              <a:t>no</a:t>
            </a:r>
            <a:r>
              <a:rPr lang="en-GB" sz="7200" dirty="0"/>
              <a:t> oh (34) </a:t>
            </a:r>
            <a:r>
              <a:rPr lang="en-GB" sz="7200" b="1" dirty="0"/>
              <a:t>no</a:t>
            </a:r>
            <a:endParaRPr lang="en-US" sz="7200" dirty="0"/>
          </a:p>
          <a:p>
            <a:pPr>
              <a:buNone/>
            </a:pPr>
            <a:r>
              <a:rPr lang="en-GB" sz="7200" dirty="0"/>
              <a:t>MW: (35) </a:t>
            </a:r>
            <a:r>
              <a:rPr lang="en-GB" sz="7200" b="1" dirty="0"/>
              <a:t>you</a:t>
            </a:r>
            <a:r>
              <a:rPr lang="en-GB" sz="7200" dirty="0"/>
              <a:t> </a:t>
            </a:r>
            <a:r>
              <a:rPr lang="en-GB" sz="7200" i="1" dirty="0">
                <a:solidFill>
                  <a:schemeClr val="accent1"/>
                </a:solidFill>
              </a:rPr>
              <a:t>think</a:t>
            </a:r>
            <a:r>
              <a:rPr lang="en-GB" sz="7200" dirty="0"/>
              <a:t> (36) </a:t>
            </a:r>
            <a:r>
              <a:rPr lang="en-GB" sz="7200" b="1" dirty="0"/>
              <a:t>about</a:t>
            </a:r>
            <a:r>
              <a:rPr lang="en-GB" sz="7200" dirty="0"/>
              <a:t> (37) </a:t>
            </a:r>
            <a:r>
              <a:rPr lang="en-GB" sz="7200" b="1" dirty="0"/>
              <a:t>why</a:t>
            </a:r>
            <a:r>
              <a:rPr lang="en-GB" sz="7200" dirty="0"/>
              <a:t> (38) </a:t>
            </a:r>
            <a:r>
              <a:rPr lang="en-GB" sz="7200" b="1" dirty="0"/>
              <a:t>you</a:t>
            </a:r>
            <a:r>
              <a:rPr lang="en-GB" sz="7200" dirty="0"/>
              <a:t> (39,40) </a:t>
            </a:r>
            <a:r>
              <a:rPr lang="en-GB" sz="7200" b="1" dirty="0">
                <a:solidFill>
                  <a:schemeClr val="accent1"/>
                </a:solidFill>
              </a:rPr>
              <a:t>do</a:t>
            </a:r>
            <a:r>
              <a:rPr lang="en-GB" sz="7200" b="1" dirty="0"/>
              <a:t>n’t</a:t>
            </a:r>
            <a:r>
              <a:rPr lang="en-GB" sz="7200" dirty="0"/>
              <a:t> </a:t>
            </a:r>
            <a:r>
              <a:rPr lang="en-GB" sz="7200" i="1" dirty="0">
                <a:solidFill>
                  <a:schemeClr val="accent1"/>
                </a:solidFill>
              </a:rPr>
              <a:t>want</a:t>
            </a:r>
            <a:r>
              <a:rPr lang="en-GB" sz="7200" dirty="0"/>
              <a:t> (41) </a:t>
            </a:r>
            <a:r>
              <a:rPr lang="en-GB" sz="7200" b="1" dirty="0"/>
              <a:t>to</a:t>
            </a:r>
            <a:r>
              <a:rPr lang="en-GB" sz="7200" dirty="0"/>
              <a:t> (42) </a:t>
            </a:r>
            <a:r>
              <a:rPr lang="en-GB" sz="7200" b="1" dirty="0">
                <a:solidFill>
                  <a:schemeClr val="accent1"/>
                </a:solidFill>
              </a:rPr>
              <a:t>get</a:t>
            </a:r>
            <a:r>
              <a:rPr lang="en-GB" sz="7200" dirty="0">
                <a:solidFill>
                  <a:schemeClr val="accent1"/>
                </a:solidFill>
              </a:rPr>
              <a:t> </a:t>
            </a:r>
            <a:r>
              <a:rPr lang="en-GB" sz="7200" i="1" dirty="0">
                <a:solidFill>
                  <a:schemeClr val="accent1"/>
                </a:solidFill>
              </a:rPr>
              <a:t>married</a:t>
            </a:r>
            <a:r>
              <a:rPr lang="en-GB" sz="7200" dirty="0">
                <a:solidFill>
                  <a:schemeClr val="accent1"/>
                </a:solidFill>
              </a:rPr>
              <a:t>–(</a:t>
            </a:r>
            <a:r>
              <a:rPr lang="en-GB" sz="7200" dirty="0"/>
              <a:t>43) </a:t>
            </a:r>
            <a:r>
              <a:rPr lang="en-GB" sz="7200" b="1" dirty="0"/>
              <a:t>I </a:t>
            </a:r>
            <a:r>
              <a:rPr lang="en-GB" sz="7200" i="1" dirty="0">
                <a:solidFill>
                  <a:schemeClr val="accent1"/>
                </a:solidFill>
              </a:rPr>
              <a:t>mean</a:t>
            </a:r>
            <a:r>
              <a:rPr lang="en-GB" sz="7200" dirty="0"/>
              <a:t> (44) </a:t>
            </a:r>
            <a:r>
              <a:rPr lang="en-GB" sz="7200" b="1" dirty="0"/>
              <a:t>you</a:t>
            </a:r>
            <a:r>
              <a:rPr lang="en-GB" sz="7200" dirty="0"/>
              <a:t>’</a:t>
            </a:r>
            <a:r>
              <a:rPr lang="en-GB" sz="7200" i="1" dirty="0"/>
              <a:t>re</a:t>
            </a:r>
            <a:r>
              <a:rPr lang="en-GB" sz="7200" dirty="0"/>
              <a:t> (45) </a:t>
            </a:r>
            <a:r>
              <a:rPr lang="en-GB" sz="7200" b="1" dirty="0"/>
              <a:t>both</a:t>
            </a:r>
            <a:r>
              <a:rPr lang="en-GB" sz="7200" dirty="0"/>
              <a:t> (46) </a:t>
            </a:r>
            <a:r>
              <a:rPr lang="en-GB" sz="7200" b="1" dirty="0"/>
              <a:t>over</a:t>
            </a:r>
            <a:r>
              <a:rPr lang="en-GB" sz="7200" dirty="0"/>
              <a:t> </a:t>
            </a:r>
            <a:r>
              <a:rPr lang="en-GB" sz="7200" dirty="0">
                <a:solidFill>
                  <a:srgbClr val="FF0000"/>
                </a:solidFill>
              </a:rPr>
              <a:t>eighteen</a:t>
            </a:r>
            <a:r>
              <a:rPr lang="en-GB" sz="7200" dirty="0"/>
              <a:t>, </a:t>
            </a:r>
            <a:r>
              <a:rPr lang="en-GB" sz="7200" b="1" dirty="0"/>
              <a:t>nothing</a:t>
            </a:r>
            <a:r>
              <a:rPr lang="en-GB" sz="7200" dirty="0"/>
              <a:t> (47) </a:t>
            </a:r>
            <a:r>
              <a:rPr lang="en-GB" sz="7200" b="1" dirty="0"/>
              <a:t>I</a:t>
            </a:r>
            <a:r>
              <a:rPr lang="en-GB" sz="7200" dirty="0"/>
              <a:t> (48) </a:t>
            </a:r>
            <a:r>
              <a:rPr lang="en-GB" sz="7200" b="1" dirty="0">
                <a:solidFill>
                  <a:schemeClr val="accent1"/>
                </a:solidFill>
              </a:rPr>
              <a:t>can</a:t>
            </a:r>
            <a:r>
              <a:rPr lang="en-GB" sz="7200" dirty="0">
                <a:solidFill>
                  <a:schemeClr val="accent1"/>
                </a:solidFill>
              </a:rPr>
              <a:t> </a:t>
            </a:r>
            <a:r>
              <a:rPr lang="en-GB" sz="7200" i="1" dirty="0">
                <a:solidFill>
                  <a:schemeClr val="accent1"/>
                </a:solidFill>
              </a:rPr>
              <a:t>do</a:t>
            </a:r>
            <a:r>
              <a:rPr lang="en-GB" sz="7200" dirty="0"/>
              <a:t>, (49) </a:t>
            </a:r>
            <a:r>
              <a:rPr lang="en-GB" sz="7200" b="1" dirty="0"/>
              <a:t>but </a:t>
            </a:r>
            <a:r>
              <a:rPr lang="en-GB" sz="7200" dirty="0"/>
              <a:t>(50) </a:t>
            </a:r>
            <a:r>
              <a:rPr lang="en-GB" sz="7200" b="1" dirty="0"/>
              <a:t>I</a:t>
            </a:r>
            <a:r>
              <a:rPr lang="en-GB" sz="7200" dirty="0"/>
              <a:t> (51,52) </a:t>
            </a:r>
            <a:r>
              <a:rPr lang="en-GB" sz="7200" b="1" dirty="0">
                <a:solidFill>
                  <a:schemeClr val="accent1"/>
                </a:solidFill>
              </a:rPr>
              <a:t>do</a:t>
            </a:r>
            <a:r>
              <a:rPr lang="en-GB" sz="7200" b="1" dirty="0"/>
              <a:t>n’t</a:t>
            </a:r>
            <a:r>
              <a:rPr lang="en-GB" sz="7200" dirty="0"/>
              <a:t> </a:t>
            </a:r>
            <a:r>
              <a:rPr lang="en-GB" sz="7200" i="1" dirty="0">
                <a:solidFill>
                  <a:srgbClr val="0070C0"/>
                </a:solidFill>
              </a:rPr>
              <a:t>like</a:t>
            </a:r>
            <a:r>
              <a:rPr lang="en-GB" sz="7200" dirty="0"/>
              <a:t> </a:t>
            </a:r>
            <a:r>
              <a:rPr lang="en-GB" sz="7200" u="sng" dirty="0">
                <a:solidFill>
                  <a:srgbClr val="FF0000"/>
                </a:solidFill>
              </a:rPr>
              <a:t>seeing</a:t>
            </a:r>
            <a:r>
              <a:rPr lang="en-GB" sz="7200" dirty="0"/>
              <a:t> </a:t>
            </a:r>
            <a:r>
              <a:rPr lang="en-GB" sz="7200" dirty="0">
                <a:solidFill>
                  <a:srgbClr val="FF0000"/>
                </a:solidFill>
              </a:rPr>
              <a:t>Marion</a:t>
            </a:r>
            <a:r>
              <a:rPr lang="en-GB" sz="7200" dirty="0"/>
              <a:t> </a:t>
            </a:r>
            <a:r>
              <a:rPr lang="en-GB" sz="7200" i="1" dirty="0">
                <a:solidFill>
                  <a:srgbClr val="0070C0"/>
                </a:solidFill>
              </a:rPr>
              <a:t>hurt</a:t>
            </a:r>
            <a:endParaRPr lang="en-US" sz="7200" i="1" dirty="0">
              <a:solidFill>
                <a:srgbClr val="0070C0"/>
              </a:solidFill>
            </a:endParaRPr>
          </a:p>
          <a:p>
            <a:pPr>
              <a:buNone/>
            </a:pPr>
            <a:r>
              <a:rPr lang="en-GB" sz="7200" dirty="0"/>
              <a:t>TB: (53) </a:t>
            </a:r>
            <a:r>
              <a:rPr lang="en-GB" sz="7200" b="1" dirty="0"/>
              <a:t>I</a:t>
            </a:r>
            <a:r>
              <a:rPr lang="en-GB" sz="7200" dirty="0"/>
              <a:t> (54,55) </a:t>
            </a:r>
            <a:r>
              <a:rPr lang="en-GB" sz="7200" b="1" dirty="0">
                <a:solidFill>
                  <a:schemeClr val="accent1"/>
                </a:solidFill>
              </a:rPr>
              <a:t>do</a:t>
            </a:r>
            <a:r>
              <a:rPr lang="en-GB" sz="7200" b="1" dirty="0"/>
              <a:t>n’t</a:t>
            </a:r>
            <a:r>
              <a:rPr lang="en-GB" sz="7200" dirty="0"/>
              <a:t> </a:t>
            </a:r>
            <a:r>
              <a:rPr lang="en-GB" sz="7200" i="1" dirty="0">
                <a:solidFill>
                  <a:schemeClr val="accent1"/>
                </a:solidFill>
              </a:rPr>
              <a:t>want</a:t>
            </a:r>
            <a:r>
              <a:rPr lang="en-GB" sz="7200" dirty="0"/>
              <a:t> (56) </a:t>
            </a:r>
            <a:r>
              <a:rPr lang="en-GB" sz="7200" b="1" dirty="0"/>
              <a:t>to</a:t>
            </a:r>
            <a:r>
              <a:rPr lang="en-GB" sz="7200" dirty="0"/>
              <a:t> (57) </a:t>
            </a:r>
            <a:r>
              <a:rPr lang="en-GB" sz="7200" b="1" dirty="0">
                <a:solidFill>
                  <a:schemeClr val="accent1"/>
                </a:solidFill>
              </a:rPr>
              <a:t>get</a:t>
            </a:r>
            <a:r>
              <a:rPr lang="en-GB" sz="7200" dirty="0">
                <a:solidFill>
                  <a:schemeClr val="accent1"/>
                </a:solidFill>
              </a:rPr>
              <a:t> </a:t>
            </a:r>
            <a:r>
              <a:rPr lang="en-GB" sz="7200" i="1" dirty="0">
                <a:solidFill>
                  <a:schemeClr val="accent1"/>
                </a:solidFill>
              </a:rPr>
              <a:t>married</a:t>
            </a:r>
            <a:r>
              <a:rPr lang="en-GB" sz="7200" dirty="0">
                <a:solidFill>
                  <a:schemeClr val="accent1"/>
                </a:solidFill>
              </a:rPr>
              <a:t> </a:t>
            </a:r>
            <a:r>
              <a:rPr lang="en-GB" sz="7200" dirty="0"/>
              <a:t>just </a:t>
            </a:r>
            <a:r>
              <a:rPr lang="en-GB" sz="7200" dirty="0" smtClean="0"/>
              <a:t>yet</a:t>
            </a:r>
          </a:p>
          <a:p>
            <a:pPr>
              <a:buNone/>
            </a:pPr>
            <a:r>
              <a:rPr lang="en-GB" sz="7200" dirty="0" smtClean="0"/>
              <a:t>----------------------------------------------------------------------------------------------------------------------------</a:t>
            </a:r>
          </a:p>
          <a:p>
            <a:pPr>
              <a:buNone/>
            </a:pPr>
            <a:r>
              <a:rPr lang="en-GB" sz="7200" dirty="0" smtClean="0"/>
              <a:t>B.   (1)</a:t>
            </a:r>
            <a:r>
              <a:rPr lang="en-GB" sz="7200" b="1" dirty="0" smtClean="0"/>
              <a:t>The</a:t>
            </a:r>
            <a:r>
              <a:rPr lang="en-GB" sz="7200" dirty="0" smtClean="0"/>
              <a:t> great </a:t>
            </a:r>
            <a:r>
              <a:rPr lang="en-GB" sz="7200" u="sng" dirty="0" smtClean="0">
                <a:solidFill>
                  <a:srgbClr val="FF0000"/>
                </a:solidFill>
              </a:rPr>
              <a:t>expansion</a:t>
            </a:r>
            <a:r>
              <a:rPr lang="en-GB" sz="7200" dirty="0" smtClean="0"/>
              <a:t> (2) </a:t>
            </a:r>
            <a:r>
              <a:rPr lang="en-GB" sz="7200" b="1" dirty="0" smtClean="0"/>
              <a:t>of</a:t>
            </a:r>
            <a:r>
              <a:rPr lang="en-GB" sz="7200" dirty="0" smtClean="0"/>
              <a:t> (3) </a:t>
            </a:r>
            <a:r>
              <a:rPr lang="en-GB" sz="7200" b="1" dirty="0" smtClean="0"/>
              <a:t>the</a:t>
            </a:r>
            <a:r>
              <a:rPr lang="en-GB" sz="7200" dirty="0" smtClean="0"/>
              <a:t> </a:t>
            </a:r>
            <a:r>
              <a:rPr lang="en-GB" sz="7200" u="sng" dirty="0" smtClean="0">
                <a:solidFill>
                  <a:srgbClr val="FF0000"/>
                </a:solidFill>
              </a:rPr>
              <a:t>use</a:t>
            </a:r>
            <a:r>
              <a:rPr lang="en-GB" sz="7200" dirty="0" smtClean="0"/>
              <a:t> (4) </a:t>
            </a:r>
            <a:r>
              <a:rPr lang="en-GB" sz="7200" b="1" dirty="0" smtClean="0"/>
              <a:t>of</a:t>
            </a:r>
            <a:r>
              <a:rPr lang="en-GB" sz="7200" dirty="0" smtClean="0"/>
              <a:t> </a:t>
            </a:r>
            <a:r>
              <a:rPr lang="en-GB" sz="7200" dirty="0" smtClean="0">
                <a:solidFill>
                  <a:srgbClr val="FF0000"/>
                </a:solidFill>
              </a:rPr>
              <a:t>fertilisers</a:t>
            </a:r>
            <a:r>
              <a:rPr lang="en-GB" sz="7200" dirty="0" smtClean="0"/>
              <a:t> (5) </a:t>
            </a:r>
            <a:r>
              <a:rPr lang="en-GB" sz="7200" b="1" dirty="0" smtClean="0"/>
              <a:t>in</a:t>
            </a:r>
            <a:r>
              <a:rPr lang="en-GB" sz="7200" dirty="0" smtClean="0"/>
              <a:t> (6) </a:t>
            </a:r>
            <a:r>
              <a:rPr lang="en-GB" sz="7200" b="1" dirty="0" smtClean="0"/>
              <a:t>this</a:t>
            </a:r>
            <a:r>
              <a:rPr lang="en-GB" sz="7200" dirty="0" smtClean="0"/>
              <a:t> </a:t>
            </a:r>
            <a:r>
              <a:rPr lang="en-GB" sz="7200" dirty="0" smtClean="0">
                <a:solidFill>
                  <a:srgbClr val="FF0000"/>
                </a:solidFill>
              </a:rPr>
              <a:t>century</a:t>
            </a:r>
            <a:r>
              <a:rPr lang="en-GB" sz="7200" dirty="0" smtClean="0"/>
              <a:t> (7) </a:t>
            </a:r>
            <a:r>
              <a:rPr lang="en-GB" sz="7200" b="1" dirty="0" smtClean="0">
                <a:solidFill>
                  <a:schemeClr val="accent1"/>
                </a:solidFill>
              </a:rPr>
              <a:t>has</a:t>
            </a:r>
            <a:r>
              <a:rPr lang="en-GB" sz="7200" dirty="0" smtClean="0">
                <a:solidFill>
                  <a:schemeClr val="accent1"/>
                </a:solidFill>
              </a:rPr>
              <a:t> </a:t>
            </a:r>
            <a:r>
              <a:rPr lang="en-GB" sz="7200" i="1" dirty="0" smtClean="0">
                <a:solidFill>
                  <a:schemeClr val="accent1"/>
                </a:solidFill>
              </a:rPr>
              <a:t>benefited</a:t>
            </a:r>
            <a:r>
              <a:rPr lang="en-GB" sz="7200" dirty="0" smtClean="0"/>
              <a:t> </a:t>
            </a:r>
            <a:r>
              <a:rPr lang="en-GB" sz="7200" dirty="0" smtClean="0">
                <a:solidFill>
                  <a:srgbClr val="FF0000"/>
                </a:solidFill>
              </a:rPr>
              <a:t>mankind</a:t>
            </a:r>
            <a:r>
              <a:rPr lang="en-GB" sz="7200" dirty="0" smtClean="0"/>
              <a:t> enormously, (8) </a:t>
            </a:r>
            <a:r>
              <a:rPr lang="en-GB" sz="7200" b="1" dirty="0" smtClean="0"/>
              <a:t>but</a:t>
            </a:r>
            <a:r>
              <a:rPr lang="en-GB" sz="7200" dirty="0" smtClean="0"/>
              <a:t> (9) </a:t>
            </a:r>
            <a:r>
              <a:rPr lang="en-GB" sz="7200" b="1" dirty="0" smtClean="0"/>
              <a:t>the</a:t>
            </a:r>
            <a:r>
              <a:rPr lang="en-GB" sz="7200" dirty="0" smtClean="0"/>
              <a:t> </a:t>
            </a:r>
            <a:r>
              <a:rPr lang="en-GB" sz="7200" u="sng" dirty="0" smtClean="0">
                <a:solidFill>
                  <a:srgbClr val="FF0000"/>
                </a:solidFill>
              </a:rPr>
              <a:t>benefits</a:t>
            </a:r>
            <a:r>
              <a:rPr lang="en-GB" sz="7200" dirty="0" smtClean="0"/>
              <a:t> </a:t>
            </a:r>
            <a:r>
              <a:rPr lang="en-GB" sz="7200" i="1" dirty="0" smtClean="0">
                <a:solidFill>
                  <a:schemeClr val="accent1"/>
                </a:solidFill>
              </a:rPr>
              <a:t>are</a:t>
            </a:r>
            <a:r>
              <a:rPr lang="en-GB" sz="7200" dirty="0" smtClean="0"/>
              <a:t> (10) </a:t>
            </a:r>
            <a:r>
              <a:rPr lang="en-GB" sz="7200" b="1" dirty="0" smtClean="0"/>
              <a:t>not</a:t>
            </a:r>
            <a:r>
              <a:rPr lang="en-GB" sz="7200" dirty="0" smtClean="0"/>
              <a:t> unalloyed. (11) </a:t>
            </a:r>
            <a:r>
              <a:rPr lang="en-GB" sz="7200" b="1" dirty="0" smtClean="0"/>
              <a:t>The</a:t>
            </a:r>
            <a:r>
              <a:rPr lang="en-GB" sz="7200" dirty="0" smtClean="0"/>
              <a:t> </a:t>
            </a:r>
            <a:r>
              <a:rPr lang="en-GB" sz="7200" u="sng" dirty="0" smtClean="0">
                <a:solidFill>
                  <a:srgbClr val="FF0000"/>
                </a:solidFill>
              </a:rPr>
              <a:t>runoff</a:t>
            </a:r>
            <a:r>
              <a:rPr lang="en-GB" sz="7200" dirty="0" smtClean="0"/>
              <a:t> (12) </a:t>
            </a:r>
            <a:r>
              <a:rPr lang="en-GB" sz="7200" b="1" dirty="0" smtClean="0"/>
              <a:t>of</a:t>
            </a:r>
            <a:r>
              <a:rPr lang="en-GB" sz="7200" dirty="0" smtClean="0"/>
              <a:t> </a:t>
            </a:r>
            <a:r>
              <a:rPr lang="en-GB" sz="7200" dirty="0" smtClean="0">
                <a:solidFill>
                  <a:srgbClr val="FF0000"/>
                </a:solidFill>
              </a:rPr>
              <a:t>chemical fertilisers </a:t>
            </a:r>
            <a:r>
              <a:rPr lang="en-GB" sz="7200" dirty="0" smtClean="0"/>
              <a:t>(13) </a:t>
            </a:r>
            <a:r>
              <a:rPr lang="en-GB" sz="7200" b="1" dirty="0" smtClean="0"/>
              <a:t>into</a:t>
            </a:r>
            <a:r>
              <a:rPr lang="en-GB" sz="7200" dirty="0" smtClean="0"/>
              <a:t> </a:t>
            </a:r>
            <a:r>
              <a:rPr lang="en-GB" sz="7200" dirty="0" smtClean="0">
                <a:solidFill>
                  <a:srgbClr val="FF0000"/>
                </a:solidFill>
              </a:rPr>
              <a:t>rivers, lakes </a:t>
            </a:r>
            <a:r>
              <a:rPr lang="en-GB" sz="7200" dirty="0" smtClean="0"/>
              <a:t>(14) </a:t>
            </a:r>
            <a:r>
              <a:rPr lang="en-GB" sz="7200" b="1" dirty="0" smtClean="0"/>
              <a:t>and</a:t>
            </a:r>
            <a:r>
              <a:rPr lang="en-GB" sz="7200" dirty="0" smtClean="0"/>
              <a:t> underground </a:t>
            </a:r>
            <a:r>
              <a:rPr lang="en-GB" sz="7200" dirty="0" smtClean="0">
                <a:solidFill>
                  <a:srgbClr val="FF0000"/>
                </a:solidFill>
              </a:rPr>
              <a:t>waters </a:t>
            </a:r>
            <a:r>
              <a:rPr lang="en-GB" sz="7200" i="1" dirty="0" smtClean="0">
                <a:solidFill>
                  <a:schemeClr val="accent1"/>
                </a:solidFill>
              </a:rPr>
              <a:t>creates</a:t>
            </a:r>
            <a:r>
              <a:rPr lang="en-GB" sz="7200" dirty="0" smtClean="0"/>
              <a:t> two important </a:t>
            </a:r>
            <a:r>
              <a:rPr lang="en-GB" sz="7200" dirty="0" smtClean="0">
                <a:solidFill>
                  <a:srgbClr val="FF0000"/>
                </a:solidFill>
              </a:rPr>
              <a:t>hazards</a:t>
            </a:r>
            <a:r>
              <a:rPr lang="en-GB" sz="7200" dirty="0" smtClean="0"/>
              <a:t>. (15) </a:t>
            </a:r>
            <a:r>
              <a:rPr lang="en-GB" sz="7200" b="1" dirty="0" smtClean="0"/>
              <a:t>One</a:t>
            </a:r>
            <a:r>
              <a:rPr lang="en-GB" sz="7200" dirty="0" smtClean="0"/>
              <a:t> </a:t>
            </a:r>
            <a:r>
              <a:rPr lang="en-GB" sz="7200" i="1" dirty="0" smtClean="0">
                <a:solidFill>
                  <a:schemeClr val="accent1"/>
                </a:solidFill>
              </a:rPr>
              <a:t>is</a:t>
            </a:r>
            <a:r>
              <a:rPr lang="en-GB" sz="7200" dirty="0" smtClean="0"/>
              <a:t> (16) </a:t>
            </a:r>
            <a:r>
              <a:rPr lang="en-GB" sz="7200" b="1" dirty="0" smtClean="0"/>
              <a:t>the</a:t>
            </a:r>
            <a:r>
              <a:rPr lang="en-GB" sz="7200" dirty="0" smtClean="0"/>
              <a:t> </a:t>
            </a:r>
            <a:r>
              <a:rPr lang="en-GB" sz="7200" dirty="0" smtClean="0">
                <a:solidFill>
                  <a:srgbClr val="FF0000"/>
                </a:solidFill>
              </a:rPr>
              <a:t>chemical </a:t>
            </a:r>
            <a:r>
              <a:rPr lang="en-GB" sz="7200" u="sng" dirty="0" smtClean="0">
                <a:solidFill>
                  <a:srgbClr val="FF0000"/>
                </a:solidFill>
              </a:rPr>
              <a:t>pollution </a:t>
            </a:r>
            <a:r>
              <a:rPr lang="en-GB" sz="7200" dirty="0" smtClean="0"/>
              <a:t>(17) </a:t>
            </a:r>
            <a:r>
              <a:rPr lang="en-GB" sz="7200" b="1" dirty="0" smtClean="0"/>
              <a:t>of</a:t>
            </a:r>
            <a:r>
              <a:rPr lang="en-GB" sz="7200" dirty="0" smtClean="0"/>
              <a:t> </a:t>
            </a:r>
            <a:r>
              <a:rPr lang="en-GB" sz="7200" u="sng" dirty="0" smtClean="0">
                <a:solidFill>
                  <a:srgbClr val="FF0000"/>
                </a:solidFill>
              </a:rPr>
              <a:t>drinking</a:t>
            </a:r>
            <a:r>
              <a:rPr lang="en-GB" sz="7200" dirty="0" smtClean="0">
                <a:solidFill>
                  <a:srgbClr val="FF0000"/>
                </a:solidFill>
              </a:rPr>
              <a:t> water</a:t>
            </a:r>
            <a:r>
              <a:rPr lang="en-GB" sz="7200" dirty="0" smtClean="0"/>
              <a:t>.  (18) </a:t>
            </a:r>
            <a:r>
              <a:rPr lang="en-GB" sz="7200" b="1" dirty="0" smtClean="0"/>
              <a:t>In</a:t>
            </a:r>
            <a:r>
              <a:rPr lang="en-GB" sz="7200" dirty="0" smtClean="0"/>
              <a:t> certain </a:t>
            </a:r>
            <a:r>
              <a:rPr lang="en-GB" sz="7200" dirty="0" smtClean="0">
                <a:solidFill>
                  <a:srgbClr val="FF0000"/>
                </a:solidFill>
              </a:rPr>
              <a:t>areas</a:t>
            </a:r>
            <a:r>
              <a:rPr lang="en-GB" sz="7200" dirty="0" smtClean="0"/>
              <a:t> (19) </a:t>
            </a:r>
            <a:r>
              <a:rPr lang="en-GB" sz="7200" b="1" dirty="0" smtClean="0"/>
              <a:t>in</a:t>
            </a:r>
            <a:r>
              <a:rPr lang="en-GB" sz="7200" dirty="0" smtClean="0"/>
              <a:t> </a:t>
            </a:r>
            <a:r>
              <a:rPr lang="en-GB" sz="7200" dirty="0" smtClean="0">
                <a:solidFill>
                  <a:srgbClr val="FF0000"/>
                </a:solidFill>
              </a:rPr>
              <a:t>Illinois</a:t>
            </a:r>
            <a:r>
              <a:rPr lang="en-GB" sz="7200" dirty="0" smtClean="0"/>
              <a:t> (20) </a:t>
            </a:r>
            <a:r>
              <a:rPr lang="en-GB" sz="7200" b="1" dirty="0" smtClean="0"/>
              <a:t>and</a:t>
            </a:r>
            <a:r>
              <a:rPr lang="en-GB" sz="7200" dirty="0" smtClean="0"/>
              <a:t> </a:t>
            </a:r>
            <a:r>
              <a:rPr lang="en-GB" sz="7200" dirty="0" smtClean="0">
                <a:solidFill>
                  <a:srgbClr val="FF0000"/>
                </a:solidFill>
              </a:rPr>
              <a:t>California</a:t>
            </a:r>
            <a:r>
              <a:rPr lang="en-GB" sz="7200" dirty="0" smtClean="0"/>
              <a:t> (21) </a:t>
            </a:r>
            <a:r>
              <a:rPr lang="en-GB" sz="7200" b="1" dirty="0" smtClean="0"/>
              <a:t>the</a:t>
            </a:r>
            <a:r>
              <a:rPr lang="en-GB" sz="7200" dirty="0" smtClean="0"/>
              <a:t> nitrate </a:t>
            </a:r>
            <a:r>
              <a:rPr lang="en-GB" sz="7200" u="sng" dirty="0" smtClean="0"/>
              <a:t>content</a:t>
            </a:r>
            <a:r>
              <a:rPr lang="en-GB" sz="7200" dirty="0" smtClean="0"/>
              <a:t> (22) </a:t>
            </a:r>
            <a:r>
              <a:rPr lang="en-GB" sz="7200" b="1" dirty="0" smtClean="0"/>
              <a:t>of</a:t>
            </a:r>
            <a:r>
              <a:rPr lang="en-GB" sz="7200" dirty="0" smtClean="0"/>
              <a:t> </a:t>
            </a:r>
            <a:r>
              <a:rPr lang="en-GB" sz="7200" dirty="0" smtClean="0">
                <a:solidFill>
                  <a:srgbClr val="FF0000"/>
                </a:solidFill>
              </a:rPr>
              <a:t>well water </a:t>
            </a:r>
            <a:r>
              <a:rPr lang="en-GB" sz="7200" dirty="0" smtClean="0"/>
              <a:t>(23) </a:t>
            </a:r>
            <a:r>
              <a:rPr lang="en-GB" sz="7200" b="1" dirty="0" smtClean="0">
                <a:solidFill>
                  <a:schemeClr val="accent1"/>
                </a:solidFill>
              </a:rPr>
              <a:t>has</a:t>
            </a:r>
            <a:r>
              <a:rPr lang="en-GB" sz="7200" dirty="0" smtClean="0">
                <a:solidFill>
                  <a:schemeClr val="accent1"/>
                </a:solidFill>
              </a:rPr>
              <a:t> </a:t>
            </a:r>
            <a:r>
              <a:rPr lang="en-GB" sz="7200" i="1" dirty="0" smtClean="0">
                <a:solidFill>
                  <a:schemeClr val="accent1"/>
                </a:solidFill>
              </a:rPr>
              <a:t>risen</a:t>
            </a:r>
            <a:r>
              <a:rPr lang="en-GB" sz="7200" dirty="0" smtClean="0"/>
              <a:t> (24) </a:t>
            </a:r>
            <a:r>
              <a:rPr lang="en-GB" sz="7200" b="1" dirty="0" smtClean="0"/>
              <a:t>to</a:t>
            </a:r>
            <a:r>
              <a:rPr lang="en-GB" sz="7200" dirty="0" smtClean="0"/>
              <a:t> (26) </a:t>
            </a:r>
            <a:r>
              <a:rPr lang="en-GB" sz="7200" b="1" dirty="0" smtClean="0"/>
              <a:t>a</a:t>
            </a:r>
            <a:r>
              <a:rPr lang="en-GB" sz="7200" dirty="0" smtClean="0"/>
              <a:t> toxic </a:t>
            </a:r>
            <a:r>
              <a:rPr lang="en-GB" sz="7200" dirty="0" smtClean="0">
                <a:solidFill>
                  <a:srgbClr val="FF0000"/>
                </a:solidFill>
              </a:rPr>
              <a:t>level</a:t>
            </a:r>
            <a:r>
              <a:rPr lang="en-GB" sz="7200" dirty="0" smtClean="0"/>
              <a:t>. Excessive </a:t>
            </a:r>
            <a:r>
              <a:rPr lang="en-GB" sz="7200" dirty="0" smtClean="0">
                <a:solidFill>
                  <a:srgbClr val="FF0000"/>
                </a:solidFill>
              </a:rPr>
              <a:t>nitrate</a:t>
            </a:r>
            <a:r>
              <a:rPr lang="en-GB" sz="7200" dirty="0" smtClean="0"/>
              <a:t> (27) </a:t>
            </a:r>
            <a:r>
              <a:rPr lang="en-GB" sz="7200" b="1" dirty="0" smtClean="0">
                <a:solidFill>
                  <a:schemeClr val="accent1"/>
                </a:solidFill>
              </a:rPr>
              <a:t>can</a:t>
            </a:r>
            <a:r>
              <a:rPr lang="en-GB" sz="7200" dirty="0" smtClean="0">
                <a:solidFill>
                  <a:schemeClr val="accent1"/>
                </a:solidFill>
              </a:rPr>
              <a:t> </a:t>
            </a:r>
            <a:r>
              <a:rPr lang="en-GB" sz="7200" i="1" dirty="0" smtClean="0">
                <a:solidFill>
                  <a:schemeClr val="accent1"/>
                </a:solidFill>
              </a:rPr>
              <a:t>cause</a:t>
            </a:r>
            <a:r>
              <a:rPr lang="en-GB" sz="7200" dirty="0" smtClean="0">
                <a:solidFill>
                  <a:schemeClr val="accent1"/>
                </a:solidFill>
              </a:rPr>
              <a:t> </a:t>
            </a:r>
            <a:r>
              <a:rPr lang="en-GB" sz="7200" dirty="0" smtClean="0"/>
              <a:t>(28) </a:t>
            </a:r>
            <a:r>
              <a:rPr lang="en-GB" sz="7200" b="1" dirty="0" smtClean="0"/>
              <a:t>the</a:t>
            </a:r>
            <a:r>
              <a:rPr lang="en-GB" sz="7200" dirty="0" smtClean="0"/>
              <a:t> physiological </a:t>
            </a:r>
            <a:r>
              <a:rPr lang="en-GB" sz="7200" dirty="0" smtClean="0">
                <a:solidFill>
                  <a:srgbClr val="FF0000"/>
                </a:solidFill>
              </a:rPr>
              <a:t>disorder </a:t>
            </a:r>
            <a:r>
              <a:rPr lang="en-GB" sz="7200" dirty="0" err="1" smtClean="0">
                <a:solidFill>
                  <a:srgbClr val="FF0000"/>
                </a:solidFill>
              </a:rPr>
              <a:t>methemoglobinemia</a:t>
            </a:r>
            <a:r>
              <a:rPr lang="en-GB" sz="7200" dirty="0" smtClean="0"/>
              <a:t>, (29) </a:t>
            </a:r>
            <a:r>
              <a:rPr lang="en-GB" sz="7200" b="1" dirty="0" smtClean="0"/>
              <a:t>which</a:t>
            </a:r>
            <a:r>
              <a:rPr lang="en-GB" sz="7200" dirty="0" smtClean="0"/>
              <a:t> </a:t>
            </a:r>
            <a:r>
              <a:rPr lang="en-GB" sz="7200" i="1" dirty="0" smtClean="0">
                <a:solidFill>
                  <a:schemeClr val="accent1"/>
                </a:solidFill>
              </a:rPr>
              <a:t>reduces</a:t>
            </a:r>
            <a:r>
              <a:rPr lang="en-GB" sz="7200" dirty="0" smtClean="0"/>
              <a:t> (30) </a:t>
            </a:r>
            <a:r>
              <a:rPr lang="en-GB" sz="7200" b="1" dirty="0" smtClean="0"/>
              <a:t>the</a:t>
            </a:r>
            <a:r>
              <a:rPr lang="en-GB" sz="7200" dirty="0" smtClean="0"/>
              <a:t> </a:t>
            </a:r>
            <a:r>
              <a:rPr lang="en-GB" sz="7200" dirty="0" smtClean="0">
                <a:solidFill>
                  <a:srgbClr val="FF0000"/>
                </a:solidFill>
              </a:rPr>
              <a:t>blood</a:t>
            </a:r>
            <a:r>
              <a:rPr lang="en-GB" sz="7200" dirty="0" smtClean="0"/>
              <a:t>’s </a:t>
            </a:r>
            <a:r>
              <a:rPr lang="en-GB" sz="7200" dirty="0" smtClean="0">
                <a:solidFill>
                  <a:srgbClr val="FF0000"/>
                </a:solidFill>
              </a:rPr>
              <a:t>oxygen </a:t>
            </a:r>
            <a:r>
              <a:rPr lang="en-GB" sz="7200" u="sng" dirty="0" smtClean="0">
                <a:solidFill>
                  <a:srgbClr val="FF0000"/>
                </a:solidFill>
              </a:rPr>
              <a:t>carrying</a:t>
            </a:r>
            <a:r>
              <a:rPr lang="en-GB" sz="7200" dirty="0" smtClean="0">
                <a:solidFill>
                  <a:srgbClr val="FF0000"/>
                </a:solidFill>
              </a:rPr>
              <a:t> </a:t>
            </a:r>
            <a:r>
              <a:rPr lang="en-GB" sz="7200" u="sng" dirty="0" smtClean="0">
                <a:solidFill>
                  <a:srgbClr val="FF0000"/>
                </a:solidFill>
              </a:rPr>
              <a:t>capacity</a:t>
            </a:r>
            <a:r>
              <a:rPr lang="en-GB" sz="7200" dirty="0" smtClean="0"/>
              <a:t> (31) </a:t>
            </a:r>
            <a:r>
              <a:rPr lang="en-GB" sz="7200" b="1" dirty="0" smtClean="0"/>
              <a:t>and</a:t>
            </a:r>
            <a:r>
              <a:rPr lang="en-GB" sz="7200" dirty="0" smtClean="0"/>
              <a:t> (32) </a:t>
            </a:r>
            <a:r>
              <a:rPr lang="en-GB" sz="7200" b="1" dirty="0" smtClean="0">
                <a:solidFill>
                  <a:schemeClr val="accent1"/>
                </a:solidFill>
              </a:rPr>
              <a:t>can</a:t>
            </a:r>
            <a:r>
              <a:rPr lang="en-GB" sz="7200" dirty="0" smtClean="0">
                <a:solidFill>
                  <a:schemeClr val="accent1"/>
                </a:solidFill>
              </a:rPr>
              <a:t> </a:t>
            </a:r>
            <a:r>
              <a:rPr lang="en-GB" sz="7200" i="1" dirty="0" smtClean="0">
                <a:solidFill>
                  <a:schemeClr val="accent1"/>
                </a:solidFill>
              </a:rPr>
              <a:t>be</a:t>
            </a:r>
            <a:r>
              <a:rPr lang="en-GB" sz="7200" dirty="0" smtClean="0">
                <a:solidFill>
                  <a:schemeClr val="accent1"/>
                </a:solidFill>
              </a:rPr>
              <a:t> </a:t>
            </a:r>
            <a:r>
              <a:rPr lang="en-GB" sz="7200" dirty="0" smtClean="0"/>
              <a:t>particularly dangerous (33) </a:t>
            </a:r>
            <a:r>
              <a:rPr lang="en-GB" sz="7200" b="1" dirty="0" smtClean="0"/>
              <a:t>to</a:t>
            </a:r>
            <a:r>
              <a:rPr lang="en-GB" sz="7200" dirty="0" smtClean="0"/>
              <a:t> </a:t>
            </a:r>
            <a:r>
              <a:rPr lang="en-GB" sz="7200" dirty="0" smtClean="0">
                <a:solidFill>
                  <a:srgbClr val="FF0000"/>
                </a:solidFill>
              </a:rPr>
              <a:t>children</a:t>
            </a:r>
            <a:r>
              <a:rPr lang="en-GB" sz="7200" dirty="0" smtClean="0"/>
              <a:t> (34) </a:t>
            </a:r>
            <a:r>
              <a:rPr lang="en-GB" sz="7200" b="1" dirty="0" smtClean="0"/>
              <a:t>under</a:t>
            </a:r>
            <a:r>
              <a:rPr lang="en-GB" sz="7200" dirty="0" smtClean="0"/>
              <a:t> </a:t>
            </a:r>
            <a:r>
              <a:rPr lang="en-GB" sz="7200" dirty="0" smtClean="0">
                <a:solidFill>
                  <a:srgbClr val="FF0000"/>
                </a:solidFill>
              </a:rPr>
              <a:t>five</a:t>
            </a:r>
            <a:r>
              <a:rPr lang="en-GB" sz="7200" dirty="0" smtClean="0"/>
              <a:t>. </a:t>
            </a:r>
            <a:endParaRPr lang="en-US" sz="7200" dirty="0"/>
          </a:p>
          <a:p>
            <a:pPr>
              <a:buNone/>
            </a:pPr>
            <a:r>
              <a:rPr lang="en-GB" sz="7200" dirty="0"/>
              <a:t>       </a:t>
            </a:r>
            <a:r>
              <a:rPr lang="en-GB" sz="7200" dirty="0" smtClean="0"/>
              <a:t>FUNCTION WORDS (57 IN A, 34 IN B) OFTEN RELATING THE TEXT TO  CONTEXT., E.G. DEICTICS, PERSONAL PRONOUNS ETC.</a:t>
            </a:r>
            <a:endParaRPr lang="en-US" sz="7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51304" cy="548680"/>
          </a:xfrm>
        </p:spPr>
        <p:txBody>
          <a:bodyPr>
            <a:noAutofit/>
          </a:bodyPr>
          <a:lstStyle/>
          <a:p>
            <a:pPr algn="l"/>
            <a:r>
              <a:rPr lang="en-GB" sz="3200" dirty="0" smtClean="0"/>
              <a:t>     </a:t>
            </a:r>
            <a:br>
              <a:rPr lang="en-GB" sz="3200" dirty="0" smtClean="0"/>
            </a:br>
            <a:r>
              <a:rPr lang="en-GB" sz="2400" dirty="0" smtClean="0"/>
              <a:t>Acquisition of Written Genres: Contiguity and Abstraction</a:t>
            </a:r>
            <a:r>
              <a:rPr lang="en-GB" sz="3200" dirty="0" smtClean="0"/>
              <a:t/>
            </a:r>
            <a:br>
              <a:rPr lang="en-GB" sz="3200" dirty="0" smtClean="0"/>
            </a:br>
            <a:r>
              <a:rPr lang="en-GB" sz="1800" i="1" dirty="0" smtClean="0"/>
              <a:t>Abstraction</a:t>
            </a:r>
            <a:endParaRPr lang="en-US" sz="1800" dirty="0"/>
          </a:p>
        </p:txBody>
      </p:sp>
      <p:graphicFrame>
        <p:nvGraphicFramePr>
          <p:cNvPr id="5" name="Content Placeholder 4"/>
          <p:cNvGraphicFramePr>
            <a:graphicFrameLocks noGrp="1"/>
          </p:cNvGraphicFramePr>
          <p:nvPr>
            <p:ph idx="1"/>
          </p:nvPr>
        </p:nvGraphicFramePr>
        <p:xfrm>
          <a:off x="323527" y="980728"/>
          <a:ext cx="8820473" cy="5756252"/>
        </p:xfrm>
        <a:graphic>
          <a:graphicData uri="http://schemas.openxmlformats.org/drawingml/2006/table">
            <a:tbl>
              <a:tblPr firstRow="1" bandRow="1">
                <a:tableStyleId>{5C22544A-7EE6-4342-B048-85BDC9FD1C3A}</a:tableStyleId>
              </a:tblPr>
              <a:tblGrid>
                <a:gridCol w="1487875"/>
                <a:gridCol w="3825964"/>
                <a:gridCol w="708512"/>
                <a:gridCol w="637661"/>
                <a:gridCol w="779363"/>
                <a:gridCol w="672587"/>
                <a:gridCol w="708511"/>
              </a:tblGrid>
              <a:tr h="358244">
                <a:tc rowSpan="2">
                  <a:txBody>
                    <a:bodyPr/>
                    <a:lstStyle/>
                    <a:p>
                      <a:pPr marL="0" marR="0">
                        <a:lnSpc>
                          <a:spcPct val="115000"/>
                        </a:lnSpc>
                        <a:spcBef>
                          <a:spcPts val="0"/>
                        </a:spcBef>
                        <a:spcAft>
                          <a:spcPts val="0"/>
                        </a:spcAft>
                      </a:pPr>
                      <a:r>
                        <a:rPr lang="en-GB" sz="1400" b="1" dirty="0">
                          <a:latin typeface="Arial Narrow" pitchFamily="34" charset="0"/>
                          <a:ea typeface="Calibri"/>
                          <a:cs typeface="Times New Roman"/>
                        </a:rPr>
                        <a:t>Genre</a:t>
                      </a:r>
                      <a:endParaRPr lang="en-US" sz="1400" dirty="0">
                        <a:latin typeface="Arial Narrow" pitchFamily="34" charset="0"/>
                        <a:ea typeface="Calibri"/>
                        <a:cs typeface="Times New Roman"/>
                      </a:endParaRPr>
                    </a:p>
                  </a:txBody>
                  <a:tcPr marL="68580" marR="68580" marT="0" marB="0"/>
                </a:tc>
                <a:tc rowSpan="2">
                  <a:txBody>
                    <a:bodyPr/>
                    <a:lstStyle/>
                    <a:p>
                      <a:pPr marL="0" marR="0">
                        <a:lnSpc>
                          <a:spcPct val="115000"/>
                        </a:lnSpc>
                        <a:spcBef>
                          <a:spcPts val="0"/>
                        </a:spcBef>
                        <a:spcAft>
                          <a:spcPts val="0"/>
                        </a:spcAft>
                      </a:pPr>
                      <a:r>
                        <a:rPr lang="en-GB" sz="1400" b="1" dirty="0">
                          <a:latin typeface="Arial Narrow" pitchFamily="34" charset="0"/>
                          <a:ea typeface="Calibri"/>
                          <a:cs typeface="Times New Roman"/>
                        </a:rPr>
                        <a:t>Purposes</a:t>
                      </a:r>
                      <a:endParaRPr lang="en-US" sz="1400" dirty="0">
                        <a:latin typeface="Arial Narrow" pitchFamily="34" charset="0"/>
                        <a:ea typeface="Calibri"/>
                        <a:cs typeface="Times New Roman"/>
                      </a:endParaRPr>
                    </a:p>
                  </a:txBody>
                  <a:tcPr marL="68580" marR="68580" marT="0" marB="0"/>
                </a:tc>
                <a:tc gridSpan="5">
                  <a:txBody>
                    <a:bodyPr/>
                    <a:lstStyle/>
                    <a:p>
                      <a:pPr marL="0" marR="0" algn="ctr">
                        <a:lnSpc>
                          <a:spcPct val="115000"/>
                        </a:lnSpc>
                        <a:spcBef>
                          <a:spcPts val="0"/>
                        </a:spcBef>
                        <a:spcAft>
                          <a:spcPts val="0"/>
                        </a:spcAft>
                      </a:pPr>
                      <a:r>
                        <a:rPr lang="en-GB" sz="1400" b="1" dirty="0">
                          <a:latin typeface="Arial Narrow" pitchFamily="34" charset="0"/>
                          <a:ea typeface="Calibri"/>
                          <a:cs typeface="Times New Roman"/>
                        </a:rPr>
                        <a:t>Abstraction</a:t>
                      </a:r>
                      <a:endParaRPr lang="en-US" sz="1400" dirty="0">
                        <a:latin typeface="Arial Narrow" pitchFamily="34" charset="0"/>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74060">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GB" sz="1400" b="1" dirty="0">
                          <a:latin typeface="Arial Narrow" pitchFamily="34" charset="0"/>
                          <a:ea typeface="Calibri"/>
                          <a:cs typeface="Times New Roman"/>
                        </a:rPr>
                        <a:t>Specific</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b="1" dirty="0">
                          <a:latin typeface="Arial Narrow" pitchFamily="34" charset="0"/>
                          <a:ea typeface="Calibri"/>
                          <a:cs typeface="Times New Roman"/>
                        </a:rPr>
                        <a:t>Time order </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b="1" dirty="0">
                          <a:latin typeface="Arial Narrow" pitchFamily="34" charset="0"/>
                          <a:ea typeface="Calibri"/>
                          <a:cs typeface="Times New Roman"/>
                        </a:rPr>
                        <a:t>Process oriented</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b="1" dirty="0">
                          <a:latin typeface="Arial Narrow" pitchFamily="34" charset="0"/>
                          <a:ea typeface="Calibri"/>
                          <a:cs typeface="Times New Roman"/>
                        </a:rPr>
                        <a:t>Human actor</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b="1" dirty="0" smtClean="0">
                          <a:latin typeface="Arial Narrow" pitchFamily="34" charset="0"/>
                          <a:ea typeface="Calibri"/>
                          <a:cs typeface="Times New Roman"/>
                        </a:rPr>
                        <a:t>Factual</a:t>
                      </a:r>
                      <a:endParaRPr lang="en-US" sz="1400" dirty="0">
                        <a:latin typeface="Arial Narrow" pitchFamily="34" charset="0"/>
                        <a:ea typeface="Calibri"/>
                        <a:cs typeface="Times New Roman"/>
                      </a:endParaRPr>
                    </a:p>
                  </a:txBody>
                  <a:tcPr marL="68580" marR="68580" marT="0" marB="0"/>
                </a:tc>
              </a:tr>
              <a:tr h="711090">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DISCUSSION</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present information and opinions about more than one side of an issue: it may end with a recommendation based on the evidence presented</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a:t>
                      </a:r>
                      <a:endParaRPr lang="en-US" sz="140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a:t>
                      </a:r>
                      <a:endParaRPr lang="en-US" sz="1400">
                        <a:latin typeface="Arial Narrow" pitchFamily="34" charset="0"/>
                        <a:ea typeface="Calibri"/>
                        <a:cs typeface="Times New Roman"/>
                      </a:endParaRPr>
                    </a:p>
                  </a:txBody>
                  <a:tcPr marL="68580" marR="68580" marT="0" marB="0"/>
                </a:tc>
              </a:tr>
              <a:tr h="474060">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ARGUMENT</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advance or justify an argument or put forward a particular point of view</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X</a:t>
                      </a:r>
                      <a:endParaRPr lang="en-US" sz="140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X</a:t>
                      </a:r>
                      <a:endParaRPr lang="en-US" sz="140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a:t>
                      </a:r>
                      <a:endParaRPr lang="en-US" sz="1400">
                        <a:latin typeface="Arial Narrow" pitchFamily="34" charset="0"/>
                        <a:ea typeface="Calibri"/>
                        <a:cs typeface="Times New Roman"/>
                      </a:endParaRPr>
                    </a:p>
                  </a:txBody>
                  <a:tcPr marL="68580" marR="68580" marT="0" marB="0"/>
                </a:tc>
              </a:tr>
              <a:tr h="711090">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INFORMATION REPORT</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represent factual information about a class of things usually by first classifying them and then describing their </a:t>
                      </a:r>
                      <a:r>
                        <a:rPr lang="en-GB" sz="1400" dirty="0" smtClean="0">
                          <a:latin typeface="Arial Narrow" pitchFamily="34" charset="0"/>
                          <a:ea typeface="Calibri"/>
                          <a:cs typeface="Times New Roman"/>
                        </a:rPr>
                        <a:t>characteristics,</a:t>
                      </a:r>
                      <a:r>
                        <a:rPr lang="en-GB" sz="1400" baseline="0" dirty="0" smtClean="0">
                          <a:latin typeface="Arial Narrow" pitchFamily="34" charset="0"/>
                          <a:ea typeface="Calibri"/>
                          <a:cs typeface="Times New Roman"/>
                        </a:rPr>
                        <a:t> </a:t>
                      </a:r>
                      <a:r>
                        <a:rPr lang="en-GB" sz="1400" dirty="0" smtClean="0">
                          <a:latin typeface="Arial Narrow" pitchFamily="34" charset="0"/>
                          <a:ea typeface="Calibri"/>
                          <a:cs typeface="Times New Roman"/>
                        </a:rPr>
                        <a:t>e.g. </a:t>
                      </a:r>
                      <a:r>
                        <a:rPr lang="en-GB" sz="1400" dirty="0" err="1" smtClean="0">
                          <a:latin typeface="Arial Narrow" pitchFamily="34" charset="0"/>
                          <a:ea typeface="Calibri"/>
                          <a:cs typeface="Times New Roman"/>
                        </a:rPr>
                        <a:t>encyclopedia</a:t>
                      </a:r>
                      <a:r>
                        <a:rPr lang="en-GB" sz="1400" dirty="0" smtClean="0">
                          <a:latin typeface="Arial Narrow" pitchFamily="34" charset="0"/>
                          <a:ea typeface="Calibri"/>
                          <a:cs typeface="Times New Roman"/>
                        </a:rPr>
                        <a:t> entry for an animal</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smtClean="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r>
              <a:tr h="711090">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DESCRIPTION</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represent factual information about a particular place, </a:t>
                      </a:r>
                      <a:r>
                        <a:rPr lang="en-GB" sz="1400" dirty="0" smtClean="0">
                          <a:latin typeface="Arial Narrow" pitchFamily="34" charset="0"/>
                          <a:ea typeface="Calibri"/>
                          <a:cs typeface="Times New Roman"/>
                        </a:rPr>
                        <a:t>thing</a:t>
                      </a:r>
                      <a:r>
                        <a:rPr lang="en-GB" sz="1400" dirty="0">
                          <a:latin typeface="Arial Narrow" pitchFamily="34" charset="0"/>
                          <a:ea typeface="Calibri"/>
                          <a:cs typeface="Times New Roman"/>
                        </a:rPr>
                        <a:t>, person or situation, by giving their </a:t>
                      </a:r>
                      <a:r>
                        <a:rPr lang="en-GB" sz="1400" dirty="0" smtClean="0">
                          <a:latin typeface="Arial Narrow" pitchFamily="34" charset="0"/>
                          <a:ea typeface="Calibri"/>
                          <a:cs typeface="Times New Roman"/>
                        </a:rPr>
                        <a:t>characteristics, e.g. witness description of a suspect</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X</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r>
              <a:tr h="353552">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EXPLANATION</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explain why things are as they are or how things </a:t>
                      </a:r>
                      <a:r>
                        <a:rPr lang="en-GB" sz="1400" dirty="0" smtClean="0">
                          <a:latin typeface="Arial Narrow" pitchFamily="34" charset="0"/>
                          <a:ea typeface="Calibri"/>
                          <a:cs typeface="Times New Roman"/>
                        </a:rPr>
                        <a:t>work, e.g. </a:t>
                      </a:r>
                      <a:r>
                        <a:rPr lang="en-GB" sz="1400" dirty="0" err="1" smtClean="0">
                          <a:latin typeface="Arial Narrow" pitchFamily="34" charset="0"/>
                          <a:ea typeface="Calibri"/>
                          <a:cs typeface="Times New Roman"/>
                        </a:rPr>
                        <a:t>encyclopedia</a:t>
                      </a:r>
                      <a:r>
                        <a:rPr lang="en-GB" sz="1400" dirty="0" smtClean="0">
                          <a:latin typeface="Arial Narrow" pitchFamily="34" charset="0"/>
                          <a:ea typeface="Calibri"/>
                          <a:cs typeface="Times New Roman"/>
                        </a:rPr>
                        <a:t> entry for photosynthesis</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X</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X ?</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r>
              <a:tr h="474060">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PROCEDURE</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show how something can be accomplished through a series or steps of actions to be </a:t>
                      </a:r>
                      <a:r>
                        <a:rPr lang="en-GB" sz="1400" dirty="0" smtClean="0">
                          <a:latin typeface="Arial Narrow" pitchFamily="34" charset="0"/>
                          <a:ea typeface="Calibri"/>
                          <a:cs typeface="Times New Roman"/>
                        </a:rPr>
                        <a:t>taken, e.g. recipe</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a:latin typeface="Arial Narrow" pitchFamily="34" charset="0"/>
                          <a:ea typeface="Calibri"/>
                          <a:cs typeface="Times New Roman"/>
                        </a:rPr>
                        <a:t>X</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a:latin typeface="Arial Narrow" pitchFamily="34" charset="0"/>
                          <a:ea typeface="Calibri"/>
                          <a:cs typeface="Times New Roman"/>
                          <a:sym typeface="Symbol"/>
                        </a:rPr>
                        <a:t></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a:latin typeface="Arial Narrow" pitchFamily="34" charset="0"/>
                          <a:ea typeface="Calibri"/>
                          <a:cs typeface="Times New Roman"/>
                          <a:sym typeface="Symbol"/>
                        </a:rPr>
                        <a:t></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r>
              <a:tr h="474060">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NARRATIVE</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tell a story in order to make sense of events and happenings in the world</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a:latin typeface="Arial Narrow" pitchFamily="34" charset="0"/>
                          <a:ea typeface="Calibri"/>
                          <a:cs typeface="Times New Roman"/>
                          <a:sym typeface="Symbol"/>
                        </a:rPr>
                        <a:t></a:t>
                      </a:r>
                      <a:r>
                        <a:rPr lang="en-GB" sz="1400">
                          <a:latin typeface="Arial Narrow" pitchFamily="34" charset="0"/>
                          <a:ea typeface="Calibri"/>
                          <a:cs typeface="Times New Roman"/>
                        </a:rPr>
                        <a:t> ?</a:t>
                      </a:r>
                      <a:endParaRPr lang="en-US" sz="140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X?</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r>
              <a:tr h="564048">
                <a:tc>
                  <a:txBody>
                    <a:bodyPr/>
                    <a:lstStyle/>
                    <a:p>
                      <a:pPr marL="0" marR="0">
                        <a:lnSpc>
                          <a:spcPct val="115000"/>
                        </a:lnSpc>
                        <a:spcBef>
                          <a:spcPts val="0"/>
                        </a:spcBef>
                        <a:spcAft>
                          <a:spcPts val="0"/>
                        </a:spcAft>
                      </a:pPr>
                      <a:r>
                        <a:rPr lang="en-GB" sz="1400">
                          <a:latin typeface="Arial Narrow" pitchFamily="34" charset="0"/>
                          <a:ea typeface="Calibri"/>
                          <a:cs typeface="Times New Roman"/>
                        </a:rPr>
                        <a:t>RECOUNT</a:t>
                      </a:r>
                      <a:endParaRPr lang="en-US" sz="140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rPr>
                        <a:t>To construct past experience by retelling events and incidents in the order in which they </a:t>
                      </a:r>
                      <a:r>
                        <a:rPr lang="en-GB" sz="1400" dirty="0" smtClean="0">
                          <a:latin typeface="Arial Narrow" pitchFamily="34" charset="0"/>
                          <a:ea typeface="Calibri"/>
                          <a:cs typeface="Times New Roman"/>
                        </a:rPr>
                        <a:t>occurred, e.g. diary entry</a:t>
                      </a:r>
                      <a:endParaRPr lang="en-US" sz="1400" dirty="0">
                        <a:latin typeface="Arial Narrow" pitchFamily="34" charset="0"/>
                        <a:ea typeface="Calibri"/>
                        <a:cs typeface="Times New Roman"/>
                      </a:endParaRPr>
                    </a:p>
                  </a:txBody>
                  <a:tcPr marL="68580" marR="68580" marT="0" marB="0"/>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r>
                        <a:rPr lang="en-GB" sz="1400" dirty="0">
                          <a:latin typeface="Arial Narrow" pitchFamily="34" charset="0"/>
                          <a:ea typeface="Calibri"/>
                          <a:cs typeface="Times New Roman"/>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c>
                  <a:txBody>
                    <a:bodyPr/>
                    <a:lstStyle/>
                    <a:p>
                      <a:pPr marL="0" marR="0">
                        <a:lnSpc>
                          <a:spcPct val="115000"/>
                        </a:lnSpc>
                        <a:spcBef>
                          <a:spcPts val="0"/>
                        </a:spcBef>
                        <a:spcAft>
                          <a:spcPts val="0"/>
                        </a:spcAft>
                      </a:pPr>
                      <a:r>
                        <a:rPr lang="en-GB" sz="1400" dirty="0">
                          <a:latin typeface="Arial Narrow" pitchFamily="34" charset="0"/>
                          <a:ea typeface="Calibri"/>
                          <a:cs typeface="Times New Roman"/>
                          <a:sym typeface="Symbol"/>
                        </a:rPr>
                        <a:t></a:t>
                      </a:r>
                      <a:endParaRPr lang="en-US" sz="1400" dirty="0">
                        <a:latin typeface="Arial Narrow" pitchFamily="34" charset="0"/>
                        <a:ea typeface="Calibri"/>
                        <a:cs typeface="Times New Roman"/>
                      </a:endParaRPr>
                    </a:p>
                  </a:txBody>
                  <a:tcPr marL="68580" marR="68580" marT="0" marB="0">
                    <a:solidFill>
                      <a:schemeClr val="bg1">
                        <a:lumMod val="85000"/>
                      </a:schemeClr>
                    </a:solidFill>
                  </a:tcPr>
                </a:tc>
              </a:tr>
            </a:tbl>
          </a:graphicData>
        </a:graphic>
      </p:graphicFrame>
      <p:cxnSp>
        <p:nvCxnSpPr>
          <p:cNvPr id="13" name="Straight Arrow Connector 12"/>
          <p:cNvCxnSpPr/>
          <p:nvPr/>
        </p:nvCxnSpPr>
        <p:spPr>
          <a:xfrm flipV="1">
            <a:off x="107504" y="908720"/>
            <a:ext cx="0" cy="56886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005064"/>
            <a:ext cx="7772400" cy="1763911"/>
          </a:xfrm>
        </p:spPr>
        <p:txBody>
          <a:bodyPr>
            <a:normAutofit fontScale="90000"/>
          </a:bodyPr>
          <a:lstStyle/>
          <a:p>
            <a:r>
              <a:rPr lang="en-GB" dirty="0" smtClean="0"/>
              <a:t>2 dimensions of meaning: similarity and contiguity, METAPHOR AND METONYMY</a:t>
            </a:r>
            <a:br>
              <a:rPr lang="en-GB" dirty="0" smtClean="0"/>
            </a:br>
            <a:endParaRPr lang="en-US" dirty="0"/>
          </a:p>
        </p:txBody>
      </p:sp>
      <p:sp>
        <p:nvSpPr>
          <p:cNvPr id="5" name="Text Placeholder 4"/>
          <p:cNvSpPr>
            <a:spLocks noGrp="1"/>
          </p:cNvSpPr>
          <p:nvPr>
            <p:ph type="body" idx="1"/>
          </p:nvPr>
        </p:nvSpPr>
        <p:spPr/>
        <p:txBody>
          <a:bodyPr/>
          <a:lstStyle/>
          <a:p>
            <a:r>
              <a:rPr lang="en-GB" dirty="0" smtClean="0"/>
              <a:t/>
            </a:r>
            <a:br>
              <a:rPr lang="en-GB"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706090"/>
          </a:xfrm>
        </p:spPr>
        <p:txBody>
          <a:bodyPr>
            <a:normAutofit fontScale="90000"/>
          </a:bodyPr>
          <a:lstStyle/>
          <a:p>
            <a:r>
              <a:rPr lang="en-GB" dirty="0" smtClean="0"/>
              <a:t>Narrative and the contiguity dimension</a:t>
            </a:r>
            <a:endParaRPr lang="en-US" dirty="0"/>
          </a:p>
        </p:txBody>
      </p:sp>
      <p:sp>
        <p:nvSpPr>
          <p:cNvPr id="3" name="Content Placeholder 2"/>
          <p:cNvSpPr>
            <a:spLocks noGrp="1"/>
          </p:cNvSpPr>
          <p:nvPr>
            <p:ph idx="1"/>
          </p:nvPr>
        </p:nvSpPr>
        <p:spPr>
          <a:xfrm>
            <a:off x="395536" y="1052736"/>
            <a:ext cx="8229600" cy="5544616"/>
          </a:xfrm>
        </p:spPr>
        <p:txBody>
          <a:bodyPr>
            <a:normAutofit fontScale="70000" lnSpcReduction="20000"/>
          </a:bodyPr>
          <a:lstStyle/>
          <a:p>
            <a:r>
              <a:rPr lang="en-GB" dirty="0"/>
              <a:t>Narrative fiction, using </a:t>
            </a:r>
            <a:r>
              <a:rPr lang="en-GB" dirty="0" err="1"/>
              <a:t>Labov’s</a:t>
            </a:r>
            <a:r>
              <a:rPr lang="en-GB" dirty="0"/>
              <a:t> model of narrative structure (</a:t>
            </a:r>
            <a:r>
              <a:rPr lang="en-GB" dirty="0" err="1"/>
              <a:t>Labov</a:t>
            </a:r>
            <a:r>
              <a:rPr lang="en-GB" dirty="0"/>
              <a:t> 1972), can be seen as an expansion and repetition of the textual contiguity found in the clause. </a:t>
            </a:r>
            <a:endParaRPr lang="en-GB" dirty="0" smtClean="0"/>
          </a:p>
          <a:p>
            <a:endParaRPr lang="en-GB" dirty="0" smtClean="0"/>
          </a:p>
          <a:p>
            <a:endParaRPr lang="en-GB" dirty="0" smtClean="0"/>
          </a:p>
          <a:p>
            <a:endParaRPr lang="en-GB" dirty="0" smtClean="0"/>
          </a:p>
          <a:p>
            <a:endParaRPr lang="en-GB" dirty="0" smtClean="0"/>
          </a:p>
          <a:p>
            <a:pPr>
              <a:buNone/>
            </a:pPr>
            <a:endParaRPr lang="en-GB" dirty="0" smtClean="0"/>
          </a:p>
          <a:p>
            <a:endParaRPr lang="en-GB" dirty="0" smtClean="0"/>
          </a:p>
          <a:p>
            <a:endParaRPr lang="en-GB" dirty="0" smtClean="0"/>
          </a:p>
          <a:p>
            <a:endParaRPr lang="en-GB" dirty="0" smtClean="0"/>
          </a:p>
          <a:p>
            <a:endParaRPr lang="en-GB" dirty="0" smtClean="0"/>
          </a:p>
          <a:p>
            <a:r>
              <a:rPr lang="en-GB" dirty="0" smtClean="0"/>
              <a:t>Do the </a:t>
            </a:r>
            <a:r>
              <a:rPr lang="en-GB" dirty="0"/>
              <a:t>contiguities manifest in the clauses and expanded in literary narrative reflect local or global </a:t>
            </a:r>
            <a:r>
              <a:rPr lang="en-GB" dirty="0" smtClean="0"/>
              <a:t>contiguities? The </a:t>
            </a:r>
            <a:r>
              <a:rPr lang="en-GB" dirty="0"/>
              <a:t>dangers of limiting ourselves to the local contiguities of a specific location and time, with specific individual participants, </a:t>
            </a:r>
            <a:r>
              <a:rPr lang="en-GB" dirty="0" smtClean="0"/>
              <a:t>according to </a:t>
            </a:r>
            <a:r>
              <a:rPr lang="en-GB" dirty="0"/>
              <a:t>our immediate </a:t>
            </a:r>
            <a:r>
              <a:rPr lang="en-GB" dirty="0" smtClean="0"/>
              <a:t>unaided perceptual experience. </a:t>
            </a:r>
            <a:endParaRPr lang="en-US" dirty="0"/>
          </a:p>
          <a:p>
            <a:endParaRPr lang="en-US" dirty="0"/>
          </a:p>
        </p:txBody>
      </p:sp>
      <p:graphicFrame>
        <p:nvGraphicFramePr>
          <p:cNvPr id="4" name="Table 3"/>
          <p:cNvGraphicFramePr>
            <a:graphicFrameLocks noGrp="1"/>
          </p:cNvGraphicFramePr>
          <p:nvPr/>
        </p:nvGraphicFramePr>
        <p:xfrm>
          <a:off x="107504" y="2204864"/>
          <a:ext cx="8856984" cy="2594858"/>
        </p:xfrm>
        <a:graphic>
          <a:graphicData uri="http://schemas.openxmlformats.org/drawingml/2006/table">
            <a:tbl>
              <a:tblPr firstRow="1" bandRow="1">
                <a:tableStyleId>{5C22544A-7EE6-4342-B048-85BDC9FD1C3A}</a:tableStyleId>
              </a:tblPr>
              <a:tblGrid>
                <a:gridCol w="5184576"/>
                <a:gridCol w="3672408"/>
              </a:tblGrid>
              <a:tr h="491738">
                <a:tc>
                  <a:txBody>
                    <a:bodyPr/>
                    <a:lstStyle/>
                    <a:p>
                      <a:r>
                        <a:rPr lang="en-GB" sz="2000" dirty="0" smtClean="0"/>
                        <a:t>Clause</a:t>
                      </a:r>
                      <a:endParaRPr lang="en-US" sz="2000" dirty="0"/>
                    </a:p>
                  </a:txBody>
                  <a:tcPr/>
                </a:tc>
                <a:tc>
                  <a:txBody>
                    <a:bodyPr/>
                    <a:lstStyle/>
                    <a:p>
                      <a:r>
                        <a:rPr lang="en-GB" sz="2000" dirty="0" smtClean="0"/>
                        <a:t>Narrative</a:t>
                      </a:r>
                      <a:endParaRPr lang="en-US" sz="2000" dirty="0"/>
                    </a:p>
                  </a:txBody>
                  <a:tcPr/>
                </a:tc>
              </a:tr>
              <a:tr h="676181">
                <a:tc>
                  <a:txBody>
                    <a:bodyPr/>
                    <a:lstStyle/>
                    <a:p>
                      <a:r>
                        <a:rPr lang="en-GB" sz="2000" dirty="0" smtClean="0"/>
                        <a:t>Circumstances of time and place and relational/</a:t>
                      </a:r>
                      <a:r>
                        <a:rPr lang="en-GB" sz="2000" dirty="0" err="1" smtClean="0"/>
                        <a:t>stative</a:t>
                      </a:r>
                      <a:r>
                        <a:rPr lang="en-GB" sz="2000" dirty="0" smtClean="0"/>
                        <a:t> clauses</a:t>
                      </a:r>
                      <a:endParaRPr lang="en-US" sz="2000" dirty="0"/>
                    </a:p>
                  </a:txBody>
                  <a:tcPr/>
                </a:tc>
                <a:tc>
                  <a:txBody>
                    <a:bodyPr/>
                    <a:lstStyle/>
                    <a:p>
                      <a:r>
                        <a:rPr lang="en-GB" sz="2000" dirty="0" smtClean="0"/>
                        <a:t>Orientation</a:t>
                      </a:r>
                      <a:endParaRPr lang="en-US" sz="2000" dirty="0"/>
                    </a:p>
                  </a:txBody>
                  <a:tcPr/>
                </a:tc>
              </a:tr>
              <a:tr h="382189">
                <a:tc>
                  <a:txBody>
                    <a:bodyPr/>
                    <a:lstStyle/>
                    <a:p>
                      <a:r>
                        <a:rPr lang="en-GB" sz="2000" dirty="0" smtClean="0"/>
                        <a:t>Material, verbal (mental) processes</a:t>
                      </a:r>
                      <a:endParaRPr lang="en-US" sz="2000" dirty="0"/>
                    </a:p>
                  </a:txBody>
                  <a:tcPr/>
                </a:tc>
                <a:tc>
                  <a:txBody>
                    <a:bodyPr/>
                    <a:lstStyle/>
                    <a:p>
                      <a:r>
                        <a:rPr lang="en-GB" sz="2000" dirty="0" smtClean="0"/>
                        <a:t>Complicating Action &amp; Resolution</a:t>
                      </a:r>
                      <a:endParaRPr lang="en-US" sz="2000" dirty="0"/>
                    </a:p>
                  </a:txBody>
                  <a:tcPr/>
                </a:tc>
              </a:tr>
              <a:tr h="970172">
                <a:tc>
                  <a:txBody>
                    <a:bodyPr/>
                    <a:lstStyle/>
                    <a:p>
                      <a:r>
                        <a:rPr lang="en-GB" sz="2000" dirty="0" smtClean="0"/>
                        <a:t>Participants (actors, goals/patients,</a:t>
                      </a:r>
                      <a:r>
                        <a:rPr lang="en-GB" sz="2000" baseline="0" dirty="0" smtClean="0"/>
                        <a:t> </a:t>
                      </a:r>
                      <a:r>
                        <a:rPr lang="en-GB" sz="2000" dirty="0" err="1" smtClean="0"/>
                        <a:t>sayers</a:t>
                      </a:r>
                      <a:r>
                        <a:rPr lang="en-GB" sz="2000" dirty="0" smtClean="0"/>
                        <a:t>, receivers, sensors/</a:t>
                      </a:r>
                      <a:r>
                        <a:rPr lang="en-GB" sz="2000" dirty="0" err="1" smtClean="0"/>
                        <a:t>experiencers</a:t>
                      </a:r>
                      <a:r>
                        <a:rPr lang="en-GB" sz="2000" dirty="0" smtClean="0"/>
                        <a:t>, phenomena/experiences)</a:t>
                      </a:r>
                      <a:endParaRPr lang="en-US" sz="2000" dirty="0"/>
                    </a:p>
                  </a:txBody>
                  <a:tcPr/>
                </a:tc>
                <a:tc>
                  <a:txBody>
                    <a:bodyPr/>
                    <a:lstStyle/>
                    <a:p>
                      <a:r>
                        <a:rPr lang="en-GB" sz="2000" dirty="0" smtClean="0"/>
                        <a:t>Characters</a:t>
                      </a:r>
                      <a:endParaRPr lang="en-US" sz="20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anim calcmode="lin" valueType="num">
                                      <p:cBhvr additive="base">
                                        <p:cTn id="1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856984" cy="792088"/>
          </a:xfrm>
        </p:spPr>
        <p:txBody>
          <a:bodyPr>
            <a:normAutofit fontScale="90000"/>
          </a:bodyPr>
          <a:lstStyle/>
          <a:p>
            <a:r>
              <a:rPr lang="en-GB" sz="3600" dirty="0"/>
              <a:t>M</a:t>
            </a:r>
            <a:r>
              <a:rPr lang="en-GB" sz="3600" dirty="0" smtClean="0"/>
              <a:t>odern European novels: local contiguity and the betrayal of ecology</a:t>
            </a:r>
            <a:endParaRPr lang="en-US" sz="3600" dirty="0"/>
          </a:p>
        </p:txBody>
      </p:sp>
      <p:sp>
        <p:nvSpPr>
          <p:cNvPr id="3" name="Content Placeholder 2"/>
          <p:cNvSpPr>
            <a:spLocks noGrp="1"/>
          </p:cNvSpPr>
          <p:nvPr>
            <p:ph idx="1"/>
          </p:nvPr>
        </p:nvSpPr>
        <p:spPr>
          <a:xfrm>
            <a:off x="107504" y="1097360"/>
            <a:ext cx="9036496" cy="5644008"/>
          </a:xfrm>
        </p:spPr>
        <p:txBody>
          <a:bodyPr>
            <a:normAutofit fontScale="25000" lnSpcReduction="20000"/>
          </a:bodyPr>
          <a:lstStyle/>
          <a:p>
            <a:r>
              <a:rPr lang="en-GB" sz="6400" dirty="0" err="1" smtClean="0"/>
              <a:t>Amitav</a:t>
            </a:r>
            <a:r>
              <a:rPr lang="en-GB" sz="6400" dirty="0" smtClean="0"/>
              <a:t> </a:t>
            </a:r>
            <a:r>
              <a:rPr lang="en-GB" sz="6400" dirty="0" err="1" smtClean="0"/>
              <a:t>Ghosh’s</a:t>
            </a:r>
            <a:r>
              <a:rPr lang="en-GB" sz="6400" dirty="0" smtClean="0"/>
              <a:t> </a:t>
            </a:r>
            <a:r>
              <a:rPr lang="en-GB" sz="6400" i="1" dirty="0" smtClean="0"/>
              <a:t>The </a:t>
            </a:r>
            <a:r>
              <a:rPr lang="en-GB" sz="6400" i="1" dirty="0"/>
              <a:t>Great Derangement: Climate Change and the Unthinkable</a:t>
            </a:r>
            <a:r>
              <a:rPr lang="en-GB" sz="6400" dirty="0"/>
              <a:t> (</a:t>
            </a:r>
            <a:r>
              <a:rPr lang="en-GB" sz="6400" dirty="0" smtClean="0"/>
              <a:t>2016) laments the modern </a:t>
            </a:r>
            <a:r>
              <a:rPr lang="en-GB" sz="6400" dirty="0"/>
              <a:t>novel’s restriction to </a:t>
            </a:r>
            <a:r>
              <a:rPr lang="en-GB" sz="6400" dirty="0" smtClean="0"/>
              <a:t>local contiguities:</a:t>
            </a:r>
            <a:endParaRPr lang="en-US" sz="6400" dirty="0"/>
          </a:p>
          <a:p>
            <a:pPr>
              <a:buNone/>
            </a:pPr>
            <a:r>
              <a:rPr lang="en-GB" sz="6400" dirty="0" smtClean="0"/>
              <a:t>	</a:t>
            </a:r>
            <a:r>
              <a:rPr lang="en-GB" sz="6400" dirty="0" smtClean="0"/>
              <a:t>Fiction “makes </a:t>
            </a:r>
            <a:r>
              <a:rPr lang="en-GB" sz="6400" dirty="0"/>
              <a:t>possible the imagining of possibilities. And to imagine other forms of human existence is exactly the challenge that is posed by the climate crisis: </a:t>
            </a:r>
            <a:r>
              <a:rPr lang="en-GB" sz="6400" dirty="0" smtClean="0"/>
              <a:t>….But </a:t>
            </a:r>
            <a:r>
              <a:rPr lang="en-GB" sz="6400" dirty="0"/>
              <a:t>… this challenge has appeared before us at the very moment when the form of imagining that is best suited to answering it – fiction – has turned in a radically different direction</a:t>
            </a:r>
            <a:r>
              <a:rPr lang="en-US" sz="6400" dirty="0" smtClean="0"/>
              <a:t>.”</a:t>
            </a:r>
            <a:r>
              <a:rPr lang="en-GB" sz="6400" dirty="0" smtClean="0"/>
              <a:t> </a:t>
            </a:r>
            <a:r>
              <a:rPr lang="en-GB" sz="6400" dirty="0"/>
              <a:t>(Ghosh 2016: 128–129</a:t>
            </a:r>
            <a:r>
              <a:rPr lang="en-GB" sz="6400" dirty="0" smtClean="0"/>
              <a:t>)</a:t>
            </a:r>
            <a:endParaRPr lang="en-US" sz="6400" dirty="0"/>
          </a:p>
          <a:p>
            <a:r>
              <a:rPr lang="en-GB" sz="6400" dirty="0" smtClean="0"/>
              <a:t>Some problems in contemporary novels are:</a:t>
            </a:r>
          </a:p>
          <a:p>
            <a:pPr lvl="1"/>
            <a:r>
              <a:rPr lang="en-GB" sz="6400" dirty="0" smtClean="0"/>
              <a:t>(1) </a:t>
            </a:r>
            <a:r>
              <a:rPr lang="en-GB" sz="6400" dirty="0"/>
              <a:t>limitation to specific places and </a:t>
            </a:r>
            <a:r>
              <a:rPr lang="en-GB" sz="6400" dirty="0" smtClean="0"/>
              <a:t>times, i.e. local contiguities, </a:t>
            </a:r>
            <a:r>
              <a:rPr lang="en-GB" sz="6400" dirty="0"/>
              <a:t>excludes “forces of unthinkable magnitude that create unbearably intimate connections over vast gaps in time and space” (Ghosh 2016: 63). </a:t>
            </a:r>
            <a:r>
              <a:rPr lang="en-GB" sz="6400" dirty="0" smtClean="0"/>
              <a:t>Contrast epics</a:t>
            </a:r>
            <a:r>
              <a:rPr lang="en-GB" sz="6400" dirty="0"/>
              <a:t>. </a:t>
            </a:r>
            <a:r>
              <a:rPr lang="en-GB" sz="6400" i="1" dirty="0"/>
              <a:t>The Odyssey</a:t>
            </a:r>
            <a:r>
              <a:rPr lang="en-GB" sz="6400" dirty="0"/>
              <a:t> ranges over wide spaces, </a:t>
            </a:r>
            <a:r>
              <a:rPr lang="en-GB" sz="6400" i="1" dirty="0"/>
              <a:t>The Ramayana</a:t>
            </a:r>
            <a:r>
              <a:rPr lang="en-GB" sz="6400" dirty="0"/>
              <a:t> a</a:t>
            </a:r>
            <a:r>
              <a:rPr lang="en-GB" sz="6400" dirty="0" smtClean="0"/>
              <a:t>nd Chinese </a:t>
            </a:r>
            <a:r>
              <a:rPr lang="en-GB" sz="6400" dirty="0"/>
              <a:t>folk epic </a:t>
            </a:r>
            <a:r>
              <a:rPr lang="en-GB" sz="6400" i="1" dirty="0" smtClean="0"/>
              <a:t>The </a:t>
            </a:r>
            <a:r>
              <a:rPr lang="en-GB" sz="6400" i="1" dirty="0"/>
              <a:t>Journey to the </a:t>
            </a:r>
            <a:r>
              <a:rPr lang="en-GB" sz="6400" i="1" dirty="0" smtClean="0"/>
              <a:t>West</a:t>
            </a:r>
            <a:r>
              <a:rPr lang="en-GB" sz="6400" dirty="0" smtClean="0"/>
              <a:t>, over eras and epochs. </a:t>
            </a:r>
            <a:endParaRPr lang="en-US" sz="6400" dirty="0" smtClean="0"/>
          </a:p>
          <a:p>
            <a:pPr lvl="1"/>
            <a:r>
              <a:rPr lang="en-GB" sz="6400" dirty="0" smtClean="0"/>
              <a:t> (2) separation from the natural world, the planet and its history entailed by </a:t>
            </a:r>
            <a:r>
              <a:rPr lang="en-GB" sz="6400" dirty="0" smtClean="0"/>
              <a:t>“</a:t>
            </a:r>
            <a:r>
              <a:rPr lang="en-GB" sz="6400" dirty="0"/>
              <a:t>progress” </a:t>
            </a:r>
            <a:r>
              <a:rPr lang="en-GB" sz="6400" dirty="0" smtClean="0"/>
              <a:t>through linear time (cf</a:t>
            </a:r>
            <a:r>
              <a:rPr lang="en-GB" sz="6400" dirty="0"/>
              <a:t>. Hegel and Marx). Concentrating on the avant-garde erases “every archaic </a:t>
            </a:r>
            <a:r>
              <a:rPr lang="en-GB" sz="6400" dirty="0" smtClean="0"/>
              <a:t>reminder </a:t>
            </a:r>
            <a:r>
              <a:rPr lang="en-GB" sz="6400" dirty="0"/>
              <a:t>of Man’s kinship with the nonhuman” (Ghosh 2016: 70). </a:t>
            </a:r>
            <a:r>
              <a:rPr lang="en-GB" sz="6400" dirty="0" smtClean="0"/>
              <a:t>During </a:t>
            </a:r>
            <a:r>
              <a:rPr lang="en-GB" sz="6400" dirty="0"/>
              <a:t>a period of surging carbon emissions “very few of the literary minds [...] were alive to the archaic voice </a:t>
            </a:r>
            <a:r>
              <a:rPr lang="en-GB" sz="6400" dirty="0" smtClean="0"/>
              <a:t>… of </a:t>
            </a:r>
            <a:r>
              <a:rPr lang="en-GB" sz="6400" dirty="0"/>
              <a:t>the earth and its atmosphere” (Ghosh 2016: 124). </a:t>
            </a:r>
            <a:endParaRPr lang="en-GB" sz="6400" dirty="0" smtClean="0"/>
          </a:p>
          <a:p>
            <a:pPr lvl="1"/>
            <a:r>
              <a:rPr lang="en-GB" sz="6400" dirty="0" smtClean="0"/>
              <a:t>(3) instead of the forces of nature or the social collective, a fixation on individual </a:t>
            </a:r>
            <a:r>
              <a:rPr lang="en-GB" sz="6400" dirty="0" smtClean="0"/>
              <a:t>characters’ moral </a:t>
            </a:r>
            <a:r>
              <a:rPr lang="en-GB" sz="6400" dirty="0" smtClean="0"/>
              <a:t>choices (</a:t>
            </a:r>
            <a:r>
              <a:rPr lang="en-GB" sz="6400" dirty="0" err="1" smtClean="0"/>
              <a:t>Ghosh</a:t>
            </a:r>
            <a:r>
              <a:rPr lang="en-GB" sz="6400" dirty="0" smtClean="0"/>
              <a:t> 2016: 77). Ironically, just as we realise “global warming is in every sense a collective predicament, humanity finds itself in the thrall of a dominant culture in which the idea of the collective has been exiled from politics, economics, and literature alike” (</a:t>
            </a:r>
            <a:r>
              <a:rPr lang="en-GB" sz="6400" dirty="0" err="1" smtClean="0"/>
              <a:t>Ghosh</a:t>
            </a:r>
            <a:r>
              <a:rPr lang="en-GB" sz="6400" dirty="0" smtClean="0"/>
              <a:t> 2016: 80–81). </a:t>
            </a:r>
            <a:endParaRPr lang="en-US" sz="6400" dirty="0" smtClean="0"/>
          </a:p>
          <a:p>
            <a:r>
              <a:rPr lang="en-GB" sz="6400" b="1" dirty="0" smtClean="0">
                <a:solidFill>
                  <a:srgbClr val="FF0000"/>
                </a:solidFill>
              </a:rPr>
              <a:t>Conclusion -- the </a:t>
            </a:r>
            <a:r>
              <a:rPr lang="en-GB" sz="6400" b="1" dirty="0">
                <a:solidFill>
                  <a:srgbClr val="FF0000"/>
                </a:solidFill>
              </a:rPr>
              <a:t>contemporary novel </a:t>
            </a:r>
            <a:r>
              <a:rPr lang="en-GB" sz="6400" b="1" dirty="0" smtClean="0">
                <a:solidFill>
                  <a:srgbClr val="FF0000"/>
                </a:solidFill>
              </a:rPr>
              <a:t>fails to: consider climate </a:t>
            </a:r>
            <a:r>
              <a:rPr lang="en-GB" sz="6400" b="1" dirty="0">
                <a:solidFill>
                  <a:srgbClr val="FF0000"/>
                </a:solidFill>
              </a:rPr>
              <a:t>change, pollution and resource </a:t>
            </a:r>
            <a:r>
              <a:rPr lang="en-GB" sz="6400" b="1" dirty="0" smtClean="0">
                <a:solidFill>
                  <a:srgbClr val="FF0000"/>
                </a:solidFill>
              </a:rPr>
              <a:t>depletion; address ecological </a:t>
            </a:r>
            <a:r>
              <a:rPr lang="en-GB" sz="6400" b="1" dirty="0">
                <a:solidFill>
                  <a:srgbClr val="FF0000"/>
                </a:solidFill>
              </a:rPr>
              <a:t>problems with collective </a:t>
            </a:r>
            <a:r>
              <a:rPr lang="en-GB" sz="6400" b="1" dirty="0" smtClean="0">
                <a:solidFill>
                  <a:srgbClr val="FF0000"/>
                </a:solidFill>
              </a:rPr>
              <a:t>action; imagine a </a:t>
            </a:r>
            <a:r>
              <a:rPr lang="en-GB" sz="6400" b="1" dirty="0">
                <a:solidFill>
                  <a:srgbClr val="FF0000"/>
                </a:solidFill>
              </a:rPr>
              <a:t>different world that takes into account global and epochal </a:t>
            </a:r>
            <a:r>
              <a:rPr lang="en-GB" sz="6400" b="1" dirty="0" smtClean="0">
                <a:solidFill>
                  <a:srgbClr val="FF0000"/>
                </a:solidFill>
              </a:rPr>
              <a:t>natural forces </a:t>
            </a:r>
            <a:r>
              <a:rPr lang="en-GB" sz="6400" b="1" dirty="0">
                <a:solidFill>
                  <a:srgbClr val="FF0000"/>
                </a:solidFill>
              </a:rPr>
              <a:t>beyond individual moral choice. </a:t>
            </a:r>
            <a:r>
              <a:rPr lang="en-GB" sz="6400" b="1" dirty="0" smtClean="0">
                <a:solidFill>
                  <a:srgbClr val="FF0000"/>
                </a:solidFill>
              </a:rPr>
              <a:t>Ecology is betrayed by emphasis on the local contiguities of individual experience.</a:t>
            </a:r>
            <a:endParaRPr lang="en-US" sz="6400" b="1" dirty="0">
              <a:solidFill>
                <a:srgbClr val="FF0000"/>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Qualification of </a:t>
            </a:r>
            <a:r>
              <a:rPr lang="en-US" dirty="0" err="1"/>
              <a:t>G</a:t>
            </a:r>
            <a:r>
              <a:rPr lang="en-US" dirty="0" err="1" smtClean="0"/>
              <a:t>hosh</a:t>
            </a:r>
            <a:endParaRPr lang="en-US" dirty="0"/>
          </a:p>
        </p:txBody>
      </p:sp>
      <p:sp>
        <p:nvSpPr>
          <p:cNvPr id="3" name="Content Placeholder 2"/>
          <p:cNvSpPr>
            <a:spLocks noGrp="1"/>
          </p:cNvSpPr>
          <p:nvPr>
            <p:ph idx="1"/>
          </p:nvPr>
        </p:nvSpPr>
        <p:spPr>
          <a:xfrm>
            <a:off x="539552" y="1268760"/>
            <a:ext cx="8229600" cy="5112568"/>
          </a:xfrm>
        </p:spPr>
        <p:txBody>
          <a:bodyPr>
            <a:normAutofit fontScale="85000" lnSpcReduction="10000"/>
          </a:bodyPr>
          <a:lstStyle/>
          <a:p>
            <a:pPr>
              <a:buNone/>
            </a:pPr>
            <a:r>
              <a:rPr lang="en-US" dirty="0" smtClean="0"/>
              <a:t>MARCO CARACCIOLO (2021): </a:t>
            </a:r>
            <a:r>
              <a:rPr lang="en-US" i="1" dirty="0" smtClean="0"/>
              <a:t>NARRATING THE MESH</a:t>
            </a:r>
          </a:p>
          <a:p>
            <a:r>
              <a:rPr lang="en-US" dirty="0" smtClean="0"/>
              <a:t>The great expanse of time (longue </a:t>
            </a:r>
            <a:r>
              <a:rPr lang="en-US" dirty="0" err="1" smtClean="0"/>
              <a:t>durée</a:t>
            </a:r>
            <a:r>
              <a:rPr lang="en-US" dirty="0" smtClean="0"/>
              <a:t>) </a:t>
            </a:r>
            <a:r>
              <a:rPr lang="en-US" i="1" dirty="0" smtClean="0"/>
              <a:t>the Great Bay </a:t>
            </a:r>
            <a:r>
              <a:rPr lang="en-US" dirty="0" smtClean="0"/>
              <a:t>by Dale </a:t>
            </a:r>
            <a:r>
              <a:rPr lang="en-US" dirty="0" err="1" smtClean="0"/>
              <a:t>Pendell</a:t>
            </a:r>
            <a:endParaRPr lang="en-US" dirty="0" smtClean="0"/>
          </a:p>
          <a:p>
            <a:r>
              <a:rPr lang="en-US" dirty="0" smtClean="0"/>
              <a:t>Non-human entities as actors: </a:t>
            </a:r>
            <a:r>
              <a:rPr lang="en-US" i="1" dirty="0" smtClean="0"/>
              <a:t>Being Dead </a:t>
            </a:r>
            <a:r>
              <a:rPr lang="en-US" dirty="0" smtClean="0"/>
              <a:t> by Jim </a:t>
            </a:r>
            <a:r>
              <a:rPr lang="en-US" dirty="0" err="1" smtClean="0"/>
              <a:t>Crace</a:t>
            </a:r>
            <a:r>
              <a:rPr lang="en-US" dirty="0" smtClean="0"/>
              <a:t>;</a:t>
            </a:r>
            <a:r>
              <a:rPr lang="en-US" dirty="0" smtClean="0"/>
              <a:t> </a:t>
            </a:r>
            <a:r>
              <a:rPr lang="en-US" i="1" dirty="0" smtClean="0"/>
              <a:t>Galapagos </a:t>
            </a:r>
            <a:r>
              <a:rPr lang="en-US" dirty="0" smtClean="0"/>
              <a:t>by Kurt Vonnegut</a:t>
            </a:r>
          </a:p>
          <a:p>
            <a:r>
              <a:rPr lang="en-US" dirty="0" smtClean="0"/>
              <a:t>Metaphorical blurring of human-non-human boundaries: ‘Vaster than empires and More Slow’ by Ursula Le </a:t>
            </a:r>
            <a:r>
              <a:rPr lang="en-US" dirty="0" err="1" smtClean="0"/>
              <a:t>Guin</a:t>
            </a:r>
            <a:r>
              <a:rPr lang="en-US" dirty="0" smtClean="0"/>
              <a:t>; </a:t>
            </a:r>
            <a:r>
              <a:rPr lang="en-US" i="1" dirty="0" smtClean="0"/>
              <a:t>As She Climbed across the Table </a:t>
            </a:r>
            <a:r>
              <a:rPr lang="en-US" dirty="0" smtClean="0"/>
              <a:t> by Jonathan Lethem.</a:t>
            </a:r>
          </a:p>
          <a:p>
            <a:r>
              <a:rPr lang="en-US" dirty="0" smtClean="0"/>
              <a:t>Addressing the climate crisis: </a:t>
            </a:r>
            <a:r>
              <a:rPr lang="en-US" i="1" dirty="0" smtClean="0"/>
              <a:t>Oryx and Crake </a:t>
            </a:r>
            <a:r>
              <a:rPr lang="en-US" dirty="0" smtClean="0"/>
              <a:t>by Margaret Atwood; </a:t>
            </a:r>
            <a:r>
              <a:rPr lang="en-US" i="1" dirty="0" smtClean="0"/>
              <a:t>T</a:t>
            </a:r>
            <a:r>
              <a:rPr lang="en-US" i="1" dirty="0" smtClean="0"/>
              <a:t>he </a:t>
            </a:r>
            <a:r>
              <a:rPr lang="en-US" i="1" dirty="0" smtClean="0"/>
              <a:t>Stone Gods </a:t>
            </a:r>
            <a:r>
              <a:rPr lang="en-US" dirty="0" smtClean="0"/>
              <a:t>by Jeanette </a:t>
            </a:r>
            <a:r>
              <a:rPr lang="en-US" dirty="0" err="1" smtClean="0"/>
              <a:t>Winterson</a:t>
            </a:r>
            <a:r>
              <a:rPr lang="en-US" dirty="0" smtClean="0"/>
              <a:t>; </a:t>
            </a:r>
            <a:r>
              <a:rPr lang="en-US" i="1" dirty="0" smtClean="0"/>
              <a:t>Solar </a:t>
            </a:r>
            <a:r>
              <a:rPr lang="en-US" dirty="0" smtClean="0"/>
              <a:t>by Ian </a:t>
            </a:r>
            <a:r>
              <a:rPr lang="en-US" dirty="0" err="1" smtClean="0"/>
              <a:t>McEwan</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SIMILARITY, CLASSIFICATION AND MATHEMATICS</a:t>
            </a:r>
            <a:br>
              <a:rPr lang="en-GB" dirty="0" smtClean="0"/>
            </a:br>
            <a:endParaRPr lang="en-US" dirty="0"/>
          </a:p>
        </p:txBody>
      </p:sp>
      <p:sp>
        <p:nvSpPr>
          <p:cNvPr id="6" name="Text Placeholder 5"/>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576064"/>
          </a:xfrm>
        </p:spPr>
        <p:txBody>
          <a:bodyPr>
            <a:normAutofit fontScale="90000"/>
          </a:bodyPr>
          <a:lstStyle/>
          <a:p>
            <a:r>
              <a:rPr lang="en-GB" dirty="0" smtClean="0"/>
              <a:t>Similarity taken to extremes: mathematics</a:t>
            </a:r>
            <a:endParaRPr lang="en-US" dirty="0"/>
          </a:p>
        </p:txBody>
      </p:sp>
      <p:sp>
        <p:nvSpPr>
          <p:cNvPr id="3" name="Content Placeholder 2"/>
          <p:cNvSpPr>
            <a:spLocks noGrp="1"/>
          </p:cNvSpPr>
          <p:nvPr>
            <p:ph idx="1"/>
          </p:nvPr>
        </p:nvSpPr>
        <p:spPr>
          <a:xfrm>
            <a:off x="107504" y="764704"/>
            <a:ext cx="8928992" cy="6093296"/>
          </a:xfrm>
        </p:spPr>
        <p:txBody>
          <a:bodyPr>
            <a:normAutofit fontScale="55000" lnSpcReduction="20000"/>
          </a:bodyPr>
          <a:lstStyle/>
          <a:p>
            <a:r>
              <a:rPr lang="en-GB" dirty="0" smtClean="0"/>
              <a:t>Once classified, by the noun phrase, objects can be counted/measured (e.g. by </a:t>
            </a:r>
            <a:r>
              <a:rPr lang="en-GB" dirty="0" err="1" smtClean="0"/>
              <a:t>numeratives</a:t>
            </a:r>
            <a:r>
              <a:rPr lang="en-GB" dirty="0" smtClean="0"/>
              <a:t>). Qualitative differences </a:t>
            </a:r>
            <a:r>
              <a:rPr lang="en-GB" dirty="0" smtClean="0"/>
              <a:t>are </a:t>
            </a:r>
            <a:r>
              <a:rPr lang="en-GB" dirty="0" smtClean="0"/>
              <a:t>reduced to the quantification of mathematics</a:t>
            </a:r>
            <a:r>
              <a:rPr lang="en-US" dirty="0" smtClean="0"/>
              <a:t>. </a:t>
            </a:r>
          </a:p>
          <a:p>
            <a:r>
              <a:rPr lang="en-US" dirty="0" smtClean="0"/>
              <a:t>Theoretically, reduction of quality to quantity </a:t>
            </a:r>
            <a:r>
              <a:rPr lang="en-GB" dirty="0" smtClean="0"/>
              <a:t>began with Pythagoras, who found that the note produced by a vibrating string (a quality) depended on the length of the string (quantity). </a:t>
            </a:r>
          </a:p>
          <a:p>
            <a:pPr>
              <a:buNone/>
            </a:pPr>
            <a:endParaRPr lang="en-GB" dirty="0" smtClean="0"/>
          </a:p>
          <a:p>
            <a:pPr>
              <a:buNone/>
            </a:pPr>
            <a:endParaRPr lang="en-GB" dirty="0" smtClean="0"/>
          </a:p>
          <a:p>
            <a:pPr>
              <a:buNone/>
            </a:pPr>
            <a:endParaRPr lang="en-GB" dirty="0" smtClean="0"/>
          </a:p>
          <a:p>
            <a:pPr>
              <a:buNone/>
            </a:pPr>
            <a:endParaRPr lang="en-US" dirty="0" smtClean="0"/>
          </a:p>
          <a:p>
            <a:pPr>
              <a:buNone/>
            </a:pPr>
            <a:r>
              <a:rPr lang="en-GB" dirty="0" smtClean="0"/>
              <a:t>	</a:t>
            </a:r>
          </a:p>
          <a:p>
            <a:pPr>
              <a:buNone/>
            </a:pPr>
            <a:r>
              <a:rPr lang="en-GB" dirty="0" smtClean="0"/>
              <a:t>	 So “If the ultimate nature of things (quality) depends on mathematical relationships (quantity), then it follows that the world as perceived by our senses must be logical and intelligible as mathematics” (</a:t>
            </a:r>
            <a:r>
              <a:rPr lang="en-GB" dirty="0" err="1" smtClean="0"/>
              <a:t>Habgood</a:t>
            </a:r>
            <a:r>
              <a:rPr lang="en-GB" dirty="0" smtClean="0"/>
              <a:t> 2002: 6-7)</a:t>
            </a:r>
            <a:endParaRPr lang="en-US" dirty="0" smtClean="0"/>
          </a:p>
          <a:p>
            <a:r>
              <a:rPr lang="en-GB" dirty="0" smtClean="0"/>
              <a:t>Mathematics has been the benchmark for science. </a:t>
            </a:r>
          </a:p>
          <a:p>
            <a:pPr lvl="1"/>
            <a:r>
              <a:rPr lang="en-GB" sz="3200" dirty="0" smtClean="0"/>
              <a:t>Galileo: “measure what can be measured, and make measurable what cannot be measured” (</a:t>
            </a:r>
            <a:r>
              <a:rPr lang="en-GB" sz="3200" dirty="0" err="1" smtClean="0"/>
              <a:t>Gaarder</a:t>
            </a:r>
            <a:r>
              <a:rPr lang="en-GB" sz="3200" dirty="0" smtClean="0"/>
              <a:t> 1996: 203).</a:t>
            </a:r>
          </a:p>
          <a:p>
            <a:pPr lvl="1"/>
            <a:r>
              <a:rPr lang="en-GB" sz="3200" dirty="0" smtClean="0"/>
              <a:t>“Descartes had a vision of the Angel of Truth who told him that mathematics was the key to unlocking the secrets of nature” (Lent 2017: 235).</a:t>
            </a:r>
          </a:p>
          <a:p>
            <a:pPr lvl="1"/>
            <a:r>
              <a:rPr lang="en-GB" sz="3200" dirty="0" smtClean="0"/>
              <a:t> </a:t>
            </a:r>
            <a:r>
              <a:rPr lang="en-GB" sz="3200" dirty="0" err="1" smtClean="0"/>
              <a:t>Aldous</a:t>
            </a:r>
            <a:r>
              <a:rPr lang="en-GB" sz="3200" dirty="0" smtClean="0"/>
              <a:t> Huxley pointed out, the scientist selects “from the whole of experience only those elements which can be weighed, measured, numbered, or which lend themselves in any other way to mathematical treatment” (Peat 1996:  239).  </a:t>
            </a:r>
          </a:p>
          <a:p>
            <a:endParaRPr lang="en-US" dirty="0" smtClean="0"/>
          </a:p>
        </p:txBody>
      </p:sp>
      <p:pic>
        <p:nvPicPr>
          <p:cNvPr id="2055" name="Picture 7" descr="C:\Users\apgoa\AppData\Local\Microsoft\Windows\INetCache\IE\TAQ6Q46X\5440265533_e15e1eb3cb_b[1].jpg"/>
          <p:cNvPicPr>
            <a:picLocks noChangeAspect="1" noChangeArrowheads="1"/>
          </p:cNvPicPr>
          <p:nvPr/>
        </p:nvPicPr>
        <p:blipFill>
          <a:blip r:embed="rId2" cstate="print"/>
          <a:srcRect/>
          <a:stretch>
            <a:fillRect/>
          </a:stretch>
        </p:blipFill>
        <p:spPr bwMode="auto">
          <a:xfrm>
            <a:off x="2987824" y="2204864"/>
            <a:ext cx="3203848" cy="10801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dissolve">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dissolve">
                                      <p:cBhvr>
                                        <p:cTn id="18" dur="500"/>
                                        <p:tgtEl>
                                          <p:spTgt spid="3">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dissolve">
                                      <p:cBhvr>
                                        <p:cTn id="21" dur="500"/>
                                        <p:tgtEl>
                                          <p:spTgt spid="3">
                                            <p:txEl>
                                              <p:pRg st="6" end="6"/>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dissolve">
                                      <p:cBhvr>
                                        <p:cTn id="24" dur="500"/>
                                        <p:tgtEl>
                                          <p:spTgt spid="3">
                                            <p:txEl>
                                              <p:pRg st="7" end="7"/>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dissolve">
                                      <p:cBhvr>
                                        <p:cTn id="35" dur="500"/>
                                        <p:tgtEl>
                                          <p:spTgt spid="3">
                                            <p:txEl>
                                              <p:pRg st="10" end="10"/>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dissolve">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928992" cy="432048"/>
          </a:xfrm>
        </p:spPr>
        <p:txBody>
          <a:bodyPr>
            <a:normAutofit fontScale="90000"/>
          </a:bodyPr>
          <a:lstStyle/>
          <a:p>
            <a:r>
              <a:rPr lang="en-GB" dirty="0" smtClean="0"/>
              <a:t>Mathematics: similarity taken to extremes</a:t>
            </a:r>
            <a:endParaRPr lang="en-US" dirty="0"/>
          </a:p>
        </p:txBody>
      </p:sp>
      <p:sp>
        <p:nvSpPr>
          <p:cNvPr id="3" name="Content Placeholder 2"/>
          <p:cNvSpPr>
            <a:spLocks noGrp="1"/>
          </p:cNvSpPr>
          <p:nvPr>
            <p:ph idx="1"/>
          </p:nvPr>
        </p:nvSpPr>
        <p:spPr>
          <a:xfrm>
            <a:off x="107504" y="692696"/>
            <a:ext cx="9036496" cy="6120680"/>
          </a:xfrm>
        </p:spPr>
        <p:txBody>
          <a:bodyPr>
            <a:normAutofit fontScale="25000" lnSpcReduction="20000"/>
          </a:bodyPr>
          <a:lstStyle/>
          <a:p>
            <a:r>
              <a:rPr lang="en-GB" sz="6400" dirty="0" smtClean="0"/>
              <a:t>Ladder of academic disciplines investigating different kinds of reality: </a:t>
            </a:r>
          </a:p>
          <a:p>
            <a:pPr>
              <a:buNone/>
            </a:pPr>
            <a:r>
              <a:rPr lang="en-GB" sz="6400" dirty="0" smtClean="0"/>
              <a:t>		</a:t>
            </a:r>
          </a:p>
          <a:p>
            <a:pPr>
              <a:buNone/>
            </a:pPr>
            <a:r>
              <a:rPr lang="en-GB" sz="6400" dirty="0" smtClean="0"/>
              <a:t>		religious studies (theology)</a:t>
            </a:r>
            <a:endParaRPr lang="en-US" sz="6400" dirty="0" smtClean="0"/>
          </a:p>
          <a:p>
            <a:pPr>
              <a:buNone/>
            </a:pPr>
            <a:r>
              <a:rPr lang="en-GB" sz="6400" dirty="0" smtClean="0"/>
              <a:t>		philosophy</a:t>
            </a:r>
            <a:endParaRPr lang="en-US" sz="6400" dirty="0" smtClean="0"/>
          </a:p>
          <a:p>
            <a:pPr>
              <a:buNone/>
            </a:pPr>
            <a:r>
              <a:rPr lang="en-GB" sz="6400" dirty="0" smtClean="0"/>
              <a:t>		arts and humanities</a:t>
            </a:r>
            <a:endParaRPr lang="en-US" sz="6400" dirty="0" smtClean="0"/>
          </a:p>
          <a:p>
            <a:pPr>
              <a:buNone/>
            </a:pPr>
            <a:r>
              <a:rPr lang="en-GB" sz="6400" dirty="0" smtClean="0"/>
              <a:t>		social sciences</a:t>
            </a:r>
            <a:endParaRPr lang="en-US" sz="6400" dirty="0" smtClean="0"/>
          </a:p>
          <a:p>
            <a:pPr>
              <a:buNone/>
            </a:pPr>
            <a:r>
              <a:rPr lang="en-GB" sz="6400" dirty="0" smtClean="0"/>
              <a:t>		economics</a:t>
            </a:r>
            <a:endParaRPr lang="en-US" sz="6400" dirty="0" smtClean="0"/>
          </a:p>
          <a:p>
            <a:pPr>
              <a:buNone/>
            </a:pPr>
            <a:r>
              <a:rPr lang="en-GB" sz="6400" dirty="0" smtClean="0"/>
              <a:t>		psychology</a:t>
            </a:r>
            <a:endParaRPr lang="en-US" sz="6400" dirty="0" smtClean="0"/>
          </a:p>
          <a:p>
            <a:pPr>
              <a:buNone/>
            </a:pPr>
            <a:r>
              <a:rPr lang="en-GB" sz="6400" dirty="0" smtClean="0"/>
              <a:t>		biology</a:t>
            </a:r>
            <a:endParaRPr lang="en-US" sz="6400" dirty="0" smtClean="0"/>
          </a:p>
          <a:p>
            <a:pPr>
              <a:buNone/>
            </a:pPr>
            <a:r>
              <a:rPr lang="en-GB" sz="6400" dirty="0" smtClean="0"/>
              <a:t>		chemistry</a:t>
            </a:r>
            <a:endParaRPr lang="en-US" sz="6400" dirty="0" smtClean="0"/>
          </a:p>
          <a:p>
            <a:pPr>
              <a:buNone/>
            </a:pPr>
            <a:r>
              <a:rPr lang="en-GB" sz="6400" dirty="0" smtClean="0"/>
              <a:t>		physics</a:t>
            </a:r>
            <a:endParaRPr lang="en-US" sz="6400" dirty="0" smtClean="0"/>
          </a:p>
          <a:p>
            <a:pPr>
              <a:buNone/>
            </a:pPr>
            <a:r>
              <a:rPr lang="en-GB" sz="6400" dirty="0" smtClean="0"/>
              <a:t>		mathematics</a:t>
            </a:r>
            <a:endParaRPr lang="en-US" sz="6400" dirty="0" smtClean="0"/>
          </a:p>
          <a:p>
            <a:pPr>
              <a:buNone/>
            </a:pPr>
            <a:r>
              <a:rPr lang="en-GB" sz="6400" dirty="0" smtClean="0"/>
              <a:t>	</a:t>
            </a:r>
          </a:p>
          <a:p>
            <a:pPr>
              <a:buNone/>
            </a:pPr>
            <a:r>
              <a:rPr lang="en-GB" sz="6400" dirty="0" smtClean="0"/>
              <a:t>	Explaining one level in terms of another is distorting “At each stage entirely new laws, concepts and generalisations are necessary… Psychology is not applied biology, nor is biology applied chemistry” (Anderson 1972: 393). And none of the disciplines above it is simply applied mathematics.</a:t>
            </a:r>
          </a:p>
          <a:p>
            <a:r>
              <a:rPr lang="en-GB" sz="6400" dirty="0" smtClean="0"/>
              <a:t>From bottom to top: mathematics and God/ultimate truth:</a:t>
            </a:r>
          </a:p>
          <a:p>
            <a:pPr lvl="1"/>
            <a:r>
              <a:rPr lang="en-GB" sz="6400" dirty="0" smtClean="0"/>
              <a:t>For Roger Bacon, an early Western scientist, maths allowed us to understand the mind of the creator.</a:t>
            </a:r>
          </a:p>
          <a:p>
            <a:pPr lvl="1"/>
            <a:r>
              <a:rPr lang="en-GB" sz="6400" dirty="0" err="1" smtClean="0"/>
              <a:t>Kepler</a:t>
            </a:r>
            <a:r>
              <a:rPr lang="en-GB" sz="6400" dirty="0" smtClean="0"/>
              <a:t>: “What else can the human mind hold besides numbers and magnitudes? These alone we apprehend correctly, and … our comprehension is … the same kind as God's” (Lent 2017: 344-346). </a:t>
            </a:r>
          </a:p>
          <a:p>
            <a:pPr lvl="1"/>
            <a:r>
              <a:rPr lang="en-GB" sz="6400" dirty="0" smtClean="0"/>
              <a:t>Newton believed by his mathematical laws of </a:t>
            </a:r>
            <a:r>
              <a:rPr lang="en-GB" sz="6400" dirty="0" smtClean="0"/>
              <a:t>motion </a:t>
            </a:r>
            <a:r>
              <a:rPr lang="en-GB" sz="6400" dirty="0" smtClean="0"/>
              <a:t>he was defining God's laws as revealed in the book of nature. </a:t>
            </a:r>
          </a:p>
          <a:p>
            <a:pPr lvl="1"/>
            <a:r>
              <a:rPr lang="en-GB" sz="6400" dirty="0" smtClean="0"/>
              <a:t>Georg Cantor thought his mathematical study of infinity could prove the existence of God. </a:t>
            </a:r>
          </a:p>
          <a:p>
            <a:pPr lvl="1">
              <a:buNone/>
            </a:pPr>
            <a:r>
              <a:rPr lang="en-GB" sz="6400" dirty="0" smtClean="0"/>
              <a:t>(Lent 2017: 350-52). </a:t>
            </a:r>
            <a:endParaRPr lang="en-US" sz="6400" dirty="0" smtClean="0"/>
          </a:p>
          <a:p>
            <a:pPr>
              <a:buNone/>
            </a:pPr>
            <a:endParaRPr lang="en-GB"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856984" cy="562074"/>
          </a:xfrm>
        </p:spPr>
        <p:txBody>
          <a:bodyPr>
            <a:normAutofit fontScale="90000"/>
          </a:bodyPr>
          <a:lstStyle/>
          <a:p>
            <a:r>
              <a:rPr lang="en-GB" sz="4000" dirty="0" smtClean="0"/>
              <a:t>Similarity taken to extremes: mathematics </a:t>
            </a:r>
            <a:r>
              <a:rPr lang="en-GB" sz="4000" dirty="0" err="1" smtClean="0"/>
              <a:t>ctd</a:t>
            </a:r>
            <a:r>
              <a:rPr lang="en-GB" dirty="0" smtClean="0"/>
              <a:t>.</a:t>
            </a:r>
            <a:endParaRPr lang="en-US" dirty="0"/>
          </a:p>
        </p:txBody>
      </p:sp>
      <p:sp>
        <p:nvSpPr>
          <p:cNvPr id="3" name="Content Placeholder 2"/>
          <p:cNvSpPr>
            <a:spLocks noGrp="1"/>
          </p:cNvSpPr>
          <p:nvPr>
            <p:ph idx="1"/>
          </p:nvPr>
        </p:nvSpPr>
        <p:spPr>
          <a:xfrm>
            <a:off x="107504" y="980728"/>
            <a:ext cx="7344816" cy="5877272"/>
          </a:xfrm>
        </p:spPr>
        <p:txBody>
          <a:bodyPr>
            <a:normAutofit fontScale="70000" lnSpcReduction="20000"/>
          </a:bodyPr>
          <a:lstStyle/>
          <a:p>
            <a:r>
              <a:rPr lang="en-GB" dirty="0" smtClean="0"/>
              <a:t>In 1998, at the White House, Stephen Hawking made the following prediction:</a:t>
            </a:r>
            <a:endParaRPr lang="en-US" dirty="0" smtClean="0"/>
          </a:p>
          <a:p>
            <a:pPr>
              <a:buNone/>
            </a:pPr>
            <a:r>
              <a:rPr lang="en-GB" dirty="0" smtClean="0"/>
              <a:t>	“We shall have to rely on mathematical beauty and consistency to find the ultimate Theory of Everything. Nevertheless, I am confident we will discover it by the end of the 21</a:t>
            </a:r>
            <a:r>
              <a:rPr lang="en-GB" baseline="30000" dirty="0" smtClean="0"/>
              <a:t>st</a:t>
            </a:r>
            <a:r>
              <a:rPr lang="en-GB" dirty="0" smtClean="0"/>
              <a:t> century, and probably much sooner.” (</a:t>
            </a:r>
            <a:r>
              <a:rPr lang="en-GB" dirty="0" err="1" smtClean="0"/>
              <a:t>Gleick</a:t>
            </a:r>
            <a:r>
              <a:rPr lang="en-GB" dirty="0" smtClean="0"/>
              <a:t> 2021: 36). </a:t>
            </a:r>
            <a:endParaRPr lang="en-US" dirty="0" smtClean="0"/>
          </a:p>
          <a:p>
            <a:pPr>
              <a:buNone/>
            </a:pPr>
            <a:r>
              <a:rPr lang="en-GB" dirty="0" smtClean="0"/>
              <a:t>	</a:t>
            </a:r>
            <a:r>
              <a:rPr lang="en-GB" dirty="0" err="1" smtClean="0"/>
              <a:t>Gleick’s</a:t>
            </a:r>
            <a:r>
              <a:rPr lang="en-GB" dirty="0" smtClean="0"/>
              <a:t> response: “Why should the universe, which grows more gloriously complex the more we see, be reduced to one set of equations and formulae?”</a:t>
            </a:r>
          </a:p>
          <a:p>
            <a:pPr>
              <a:buNone/>
            </a:pPr>
            <a:endParaRPr lang="en-US" dirty="0" smtClean="0"/>
          </a:p>
          <a:p>
            <a:r>
              <a:rPr lang="en-GB" dirty="0" smtClean="0">
                <a:solidFill>
                  <a:srgbClr val="FF0000"/>
                </a:solidFill>
              </a:rPr>
              <a:t>Dangers for ecology. It is distorting to employ numerical models to measure nature, and ecological crises. “Verification and validation of numerical models of natural systems is impossible” since natural systems are always open, making our knowledge of them incomplete, or, at best, approximate, and factoring out the unknown and </a:t>
            </a:r>
            <a:r>
              <a:rPr lang="en-GB" dirty="0" err="1" smtClean="0">
                <a:solidFill>
                  <a:srgbClr val="FF0000"/>
                </a:solidFill>
              </a:rPr>
              <a:t>unmeasurable</a:t>
            </a:r>
            <a:r>
              <a:rPr lang="en-GB" dirty="0" smtClean="0">
                <a:solidFill>
                  <a:srgbClr val="FF0000"/>
                </a:solidFill>
              </a:rPr>
              <a:t>. These mathematical models might be thought of as “a work of fiction”</a:t>
            </a:r>
            <a:r>
              <a:rPr lang="en-GB" dirty="0" smtClean="0"/>
              <a:t> (</a:t>
            </a:r>
            <a:r>
              <a:rPr lang="en-GB" dirty="0" err="1" smtClean="0"/>
              <a:t>Oreskes</a:t>
            </a:r>
            <a:r>
              <a:rPr lang="en-GB" dirty="0" smtClean="0"/>
              <a:t>, </a:t>
            </a:r>
            <a:r>
              <a:rPr lang="en-GB" dirty="0" err="1" smtClean="0"/>
              <a:t>Belitz</a:t>
            </a:r>
            <a:r>
              <a:rPr lang="en-GB" dirty="0" smtClean="0"/>
              <a:t>, &amp; </a:t>
            </a:r>
            <a:r>
              <a:rPr lang="en-GB" dirty="0" err="1" smtClean="0"/>
              <a:t>Frechette</a:t>
            </a:r>
            <a:r>
              <a:rPr lang="en-GB" dirty="0" smtClean="0"/>
              <a:t> 1994, quoted in </a:t>
            </a:r>
            <a:r>
              <a:rPr lang="en-GB" dirty="0" err="1" smtClean="0"/>
              <a:t>Horgan</a:t>
            </a:r>
            <a:r>
              <a:rPr lang="en-GB" dirty="0" smtClean="0"/>
              <a:t> 1998: 202-203).</a:t>
            </a:r>
            <a:r>
              <a:rPr lang="en-GB" baseline="30000" dirty="0" smtClean="0"/>
              <a:t> </a:t>
            </a:r>
          </a:p>
          <a:p>
            <a:endParaRPr lang="en-US" dirty="0"/>
          </a:p>
        </p:txBody>
      </p:sp>
      <p:pic>
        <p:nvPicPr>
          <p:cNvPr id="3074" name="Picture 2" descr="C:\Users\apgoa\AppData\Local\Microsoft\Windows\INetCache\IE\3W3HUK69\Stephen_Hawking[1].jpg"/>
          <p:cNvPicPr>
            <a:picLocks noChangeAspect="1" noChangeArrowheads="1"/>
          </p:cNvPicPr>
          <p:nvPr/>
        </p:nvPicPr>
        <p:blipFill>
          <a:blip r:embed="rId2" cstate="print"/>
          <a:srcRect/>
          <a:stretch>
            <a:fillRect/>
          </a:stretch>
        </p:blipFill>
        <p:spPr bwMode="auto">
          <a:xfrm>
            <a:off x="7308304" y="1988840"/>
            <a:ext cx="1576157" cy="21328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SIMILARITY AND COMMODIFICATION</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008" y="116632"/>
            <a:ext cx="8928992" cy="1143000"/>
          </a:xfrm>
        </p:spPr>
        <p:txBody>
          <a:bodyPr>
            <a:normAutofit fontScale="90000"/>
          </a:bodyPr>
          <a:lstStyle/>
          <a:p>
            <a:r>
              <a:rPr lang="en-GB" dirty="0" smtClean="0"/>
              <a:t>Similarity taken to extremes: money/commodification</a:t>
            </a:r>
            <a:endParaRPr lang="en-US" dirty="0"/>
          </a:p>
        </p:txBody>
      </p:sp>
      <p:sp>
        <p:nvSpPr>
          <p:cNvPr id="3" name="Content Placeholder 2"/>
          <p:cNvSpPr>
            <a:spLocks noGrp="1"/>
          </p:cNvSpPr>
          <p:nvPr>
            <p:ph idx="1"/>
          </p:nvPr>
        </p:nvSpPr>
        <p:spPr>
          <a:xfrm>
            <a:off x="467544" y="1412776"/>
            <a:ext cx="8229600" cy="5112568"/>
          </a:xfrm>
        </p:spPr>
        <p:txBody>
          <a:bodyPr>
            <a:normAutofit fontScale="62500" lnSpcReduction="20000"/>
          </a:bodyPr>
          <a:lstStyle/>
          <a:p>
            <a:r>
              <a:rPr lang="en-GB" dirty="0" smtClean="0"/>
              <a:t>Moving from counting to accounting. Equating objects with each other through their monetary value. </a:t>
            </a:r>
          </a:p>
          <a:p>
            <a:pPr>
              <a:buNone/>
            </a:pPr>
            <a:r>
              <a:rPr lang="en-GB" dirty="0" smtClean="0"/>
              <a:t>	e.g. 10 </a:t>
            </a:r>
            <a:r>
              <a:rPr lang="en-GB" dirty="0" err="1" smtClean="0"/>
              <a:t>euros</a:t>
            </a:r>
            <a:r>
              <a:rPr lang="en-GB" dirty="0" smtClean="0"/>
              <a:t>, establishes a most abstract category which includes all the goods in their various numbers and quantities that can be bought for 10 </a:t>
            </a:r>
            <a:r>
              <a:rPr lang="en-GB" dirty="0" err="1" smtClean="0"/>
              <a:t>euros</a:t>
            </a:r>
            <a:r>
              <a:rPr lang="en-GB" dirty="0" smtClean="0"/>
              <a:t>: 2 metres of X, 12 kilos of Y, or 50 Zs. These quantities of X, Y and Z belong to the same category because they share an identical value of 10 </a:t>
            </a:r>
            <a:r>
              <a:rPr lang="en-GB" dirty="0" err="1" smtClean="0"/>
              <a:t>euros</a:t>
            </a:r>
            <a:r>
              <a:rPr lang="en-GB" dirty="0" smtClean="0"/>
              <a:t>. </a:t>
            </a:r>
          </a:p>
          <a:p>
            <a:pPr>
              <a:buNone/>
            </a:pPr>
            <a:endParaRPr lang="en-GB" dirty="0" smtClean="0"/>
          </a:p>
          <a:p>
            <a:pPr>
              <a:buNone/>
            </a:pPr>
            <a:endParaRPr lang="en-GB" dirty="0" smtClean="0"/>
          </a:p>
          <a:p>
            <a:pPr>
              <a:buNone/>
            </a:pPr>
            <a:r>
              <a:rPr lang="en-GB" dirty="0" smtClean="0"/>
              <a:t>                                  or		        </a:t>
            </a:r>
            <a:r>
              <a:rPr lang="en-GB" dirty="0" err="1" smtClean="0"/>
              <a:t>or</a:t>
            </a:r>
            <a:r>
              <a:rPr lang="en-GB" dirty="0" smtClean="0"/>
              <a:t>                                   =  10 </a:t>
            </a:r>
            <a:r>
              <a:rPr lang="en-GB" dirty="0" err="1" smtClean="0"/>
              <a:t>euros</a:t>
            </a:r>
            <a:endParaRPr lang="en-GB" dirty="0" smtClean="0"/>
          </a:p>
          <a:p>
            <a:endParaRPr lang="en-GB" dirty="0" smtClean="0"/>
          </a:p>
          <a:p>
            <a:pPr lvl="1"/>
            <a:endParaRPr lang="en-GB" dirty="0" smtClean="0"/>
          </a:p>
          <a:p>
            <a:endParaRPr lang="en-GB" dirty="0" smtClean="0"/>
          </a:p>
          <a:p>
            <a:r>
              <a:rPr lang="en-GB" dirty="0" smtClean="0"/>
              <a:t>Market economics maximize efficiency by commodification; as many objects as possible, belonging to noun-based quantifiable classes, are brought into the money-based system. Humans and nature become market commodities, and are exploited/destroyed for profit.</a:t>
            </a:r>
          </a:p>
          <a:p>
            <a:endParaRPr lang="en-US" dirty="0" smtClean="0"/>
          </a:p>
          <a:p>
            <a:endParaRPr lang="en-US" dirty="0"/>
          </a:p>
        </p:txBody>
      </p:sp>
      <p:pic>
        <p:nvPicPr>
          <p:cNvPr id="5122" name="Picture 2" descr="C:\Users\apgoa\AppData\Local\Microsoft\Windows\INetCache\IE\3W3HUK69\Roll_of_fabric[1].jpg"/>
          <p:cNvPicPr>
            <a:picLocks noChangeAspect="1" noChangeArrowheads="1"/>
          </p:cNvPicPr>
          <p:nvPr/>
        </p:nvPicPr>
        <p:blipFill>
          <a:blip r:embed="rId2" cstate="print"/>
          <a:srcRect/>
          <a:stretch>
            <a:fillRect/>
          </a:stretch>
        </p:blipFill>
        <p:spPr bwMode="auto">
          <a:xfrm>
            <a:off x="827584" y="3501008"/>
            <a:ext cx="1440160" cy="998511"/>
          </a:xfrm>
          <a:prstGeom prst="rect">
            <a:avLst/>
          </a:prstGeom>
          <a:noFill/>
        </p:spPr>
      </p:pic>
      <p:pic>
        <p:nvPicPr>
          <p:cNvPr id="5127" name="Picture 7" descr="C:\Users\apgoa\AppData\Local\Microsoft\Windows\INetCache\IE\XMLIID1N\Thalipeeth_peeth[1].JPG"/>
          <p:cNvPicPr>
            <a:picLocks noChangeAspect="1" noChangeArrowheads="1"/>
          </p:cNvPicPr>
          <p:nvPr/>
        </p:nvPicPr>
        <p:blipFill>
          <a:blip r:embed="rId3" cstate="print"/>
          <a:srcRect/>
          <a:stretch>
            <a:fillRect/>
          </a:stretch>
        </p:blipFill>
        <p:spPr bwMode="auto">
          <a:xfrm>
            <a:off x="2915816" y="3429000"/>
            <a:ext cx="1440160" cy="1134126"/>
          </a:xfrm>
          <a:prstGeom prst="rect">
            <a:avLst/>
          </a:prstGeom>
          <a:noFill/>
        </p:spPr>
      </p:pic>
      <p:pic>
        <p:nvPicPr>
          <p:cNvPr id="5132" name="Picture 12" descr="C:\Users\apgoa\AppData\Local\Microsoft\Windows\INetCache\IE\XMLIID1N\43891509744_13bf01be51_b[1].jpg"/>
          <p:cNvPicPr>
            <a:picLocks noChangeAspect="1" noChangeArrowheads="1"/>
          </p:cNvPicPr>
          <p:nvPr/>
        </p:nvPicPr>
        <p:blipFill>
          <a:blip r:embed="rId4" cstate="print"/>
          <a:srcRect/>
          <a:stretch>
            <a:fillRect/>
          </a:stretch>
        </p:blipFill>
        <p:spPr bwMode="auto">
          <a:xfrm>
            <a:off x="5148064" y="3501008"/>
            <a:ext cx="1657098" cy="110527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dissolv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576064"/>
          </a:xfrm>
        </p:spPr>
        <p:txBody>
          <a:bodyPr>
            <a:normAutofit fontScale="90000"/>
          </a:bodyPr>
          <a:lstStyle/>
          <a:p>
            <a:r>
              <a:rPr lang="en-GB" dirty="0" smtClean="0"/>
              <a:t>Commodification of humans and nature</a:t>
            </a:r>
            <a:endParaRPr lang="en-US" dirty="0"/>
          </a:p>
        </p:txBody>
      </p:sp>
      <p:sp>
        <p:nvSpPr>
          <p:cNvPr id="3" name="Content Placeholder 2"/>
          <p:cNvSpPr>
            <a:spLocks noGrp="1"/>
          </p:cNvSpPr>
          <p:nvPr>
            <p:ph idx="1"/>
          </p:nvPr>
        </p:nvSpPr>
        <p:spPr>
          <a:xfrm>
            <a:off x="107504" y="836712"/>
            <a:ext cx="7200800" cy="5688632"/>
          </a:xfrm>
        </p:spPr>
        <p:txBody>
          <a:bodyPr>
            <a:noAutofit/>
          </a:bodyPr>
          <a:lstStyle/>
          <a:p>
            <a:r>
              <a:rPr lang="en-GB" sz="1800" dirty="0" smtClean="0"/>
              <a:t>Humans: Think of</a:t>
            </a:r>
            <a:r>
              <a:rPr lang="en-GB" sz="1800" i="1" dirty="0" smtClean="0"/>
              <a:t> blood bank, organ bank, sperm bank</a:t>
            </a:r>
            <a:r>
              <a:rPr lang="en-GB" sz="1800" dirty="0" smtClean="0"/>
              <a:t>. </a:t>
            </a:r>
          </a:p>
          <a:p>
            <a:pPr lvl="1"/>
            <a:r>
              <a:rPr lang="en-GB" sz="1800" dirty="0" smtClean="0"/>
              <a:t>Blood </a:t>
            </a:r>
            <a:r>
              <a:rPr lang="en-GB" sz="1800" dirty="0" smtClean="0">
                <a:sym typeface="Wingdings" pitchFamily="2" charset="2"/>
              </a:rPr>
              <a:t></a:t>
            </a:r>
            <a:r>
              <a:rPr lang="en-GB" sz="1800" dirty="0" smtClean="0"/>
              <a:t> AIDS in rural China, haemophiliacs with AIDS/hepatitis in UK. </a:t>
            </a:r>
            <a:endParaRPr lang="en-US" sz="1800" dirty="0" smtClean="0"/>
          </a:p>
          <a:p>
            <a:pPr lvl="1"/>
            <a:r>
              <a:rPr lang="en-GB" sz="1800" dirty="0" smtClean="0"/>
              <a:t>Organs. </a:t>
            </a:r>
            <a:r>
              <a:rPr lang="en-GB" sz="1800" dirty="0"/>
              <a:t>Y</a:t>
            </a:r>
            <a:r>
              <a:rPr lang="en-GB" sz="1800" dirty="0" smtClean="0"/>
              <a:t>oung men from Moldova and Romania were paid $2,500 for a kidney that would be transplanted into a patient who was paying between $100,000 and $200,000. </a:t>
            </a:r>
          </a:p>
          <a:p>
            <a:pPr lvl="1"/>
            <a:r>
              <a:rPr lang="en-GB" sz="1800" dirty="0" smtClean="0"/>
              <a:t>Genes. In the US you can make bids of tens of thousands of dollars on the internet for the eggs and sperm produced by glamour models (</a:t>
            </a:r>
            <a:r>
              <a:rPr lang="en-GB" sz="1800" dirty="0" err="1" smtClean="0"/>
              <a:t>Habgood</a:t>
            </a:r>
            <a:r>
              <a:rPr lang="en-GB" sz="1800" dirty="0" smtClean="0"/>
              <a:t> 2002: 128). The human genome draft was completed in June 2000. By December there were already 9,364 applications for patents covering 126,672 genes and small sub-gene fragments,  increasing at the rate of 34,500 every month.</a:t>
            </a:r>
          </a:p>
          <a:p>
            <a:r>
              <a:rPr lang="en-GB" sz="1800" dirty="0" smtClean="0"/>
              <a:t>Nature</a:t>
            </a:r>
          </a:p>
          <a:p>
            <a:pPr lvl="1"/>
            <a:r>
              <a:rPr lang="en-GB" sz="1800" dirty="0" smtClean="0"/>
              <a:t>Land. The idea of ownership of land was alien to native Americans and Africans before colonisation</a:t>
            </a:r>
          </a:p>
          <a:p>
            <a:pPr lvl="1"/>
            <a:r>
              <a:rPr lang="en-GB" sz="1800" dirty="0" smtClean="0"/>
              <a:t>Water: privatisation in France and England </a:t>
            </a:r>
          </a:p>
          <a:p>
            <a:pPr lvl="1"/>
            <a:r>
              <a:rPr lang="en-GB" sz="1800" dirty="0" smtClean="0"/>
              <a:t>Plants: </a:t>
            </a:r>
            <a:r>
              <a:rPr lang="en-GB" sz="1800" dirty="0" err="1" smtClean="0"/>
              <a:t>neem</a:t>
            </a:r>
            <a:r>
              <a:rPr lang="en-GB" sz="1800" dirty="0" smtClean="0"/>
              <a:t> tree; Monsanto’s terminator technology</a:t>
            </a:r>
          </a:p>
          <a:p>
            <a:pPr>
              <a:buNone/>
            </a:pPr>
            <a:endParaRPr lang="en-GB" sz="1800" dirty="0" smtClean="0"/>
          </a:p>
          <a:p>
            <a:endParaRPr lang="en-GB" sz="1800" dirty="0" smtClean="0"/>
          </a:p>
          <a:p>
            <a:pPr lvl="1">
              <a:buNone/>
            </a:pPr>
            <a:endParaRPr lang="en-US" sz="1800" dirty="0"/>
          </a:p>
        </p:txBody>
      </p:sp>
      <p:pic>
        <p:nvPicPr>
          <p:cNvPr id="4100" name="Picture 4" descr="C:\Users\apgoa\AppData\Local\Microsoft\Windows\INetCache\IE\3W3HUK69\KidneyRight[1].png"/>
          <p:cNvPicPr>
            <a:picLocks noChangeAspect="1" noChangeArrowheads="1"/>
          </p:cNvPicPr>
          <p:nvPr/>
        </p:nvPicPr>
        <p:blipFill>
          <a:blip r:embed="rId2" cstate="print"/>
          <a:srcRect/>
          <a:stretch>
            <a:fillRect/>
          </a:stretch>
        </p:blipFill>
        <p:spPr bwMode="auto">
          <a:xfrm>
            <a:off x="7479097" y="2492897"/>
            <a:ext cx="1280944" cy="1080120"/>
          </a:xfrm>
          <a:prstGeom prst="rect">
            <a:avLst/>
          </a:prstGeom>
          <a:noFill/>
        </p:spPr>
      </p:pic>
      <p:pic>
        <p:nvPicPr>
          <p:cNvPr id="4101" name="Picture 5" descr="C:\Users\apgoa\AppData\Local\Microsoft\Windows\INetCache\IE\XMLIID1N\Neem_tree_Azadirachta_indica_in_Thiruvaiyaru_JEG0007[1].jpg"/>
          <p:cNvPicPr>
            <a:picLocks noChangeAspect="1" noChangeArrowheads="1"/>
          </p:cNvPicPr>
          <p:nvPr/>
        </p:nvPicPr>
        <p:blipFill>
          <a:blip r:embed="rId3" cstate="print"/>
          <a:srcRect/>
          <a:stretch>
            <a:fillRect/>
          </a:stretch>
        </p:blipFill>
        <p:spPr bwMode="auto">
          <a:xfrm>
            <a:off x="7380312" y="5301208"/>
            <a:ext cx="1547664" cy="1215432"/>
          </a:xfrm>
          <a:prstGeom prst="rect">
            <a:avLst/>
          </a:prstGeom>
          <a:noFill/>
        </p:spPr>
      </p:pic>
      <p:pic>
        <p:nvPicPr>
          <p:cNvPr id="4102" name="Picture 6" descr="C:\Users\apgoa\AppData\Local\Microsoft\Windows\INetCache\IE\3PVBQ0PH\medical-emergency-transfusion[1].jpg"/>
          <p:cNvPicPr>
            <a:picLocks noChangeAspect="1" noChangeArrowheads="1"/>
          </p:cNvPicPr>
          <p:nvPr/>
        </p:nvPicPr>
        <p:blipFill>
          <a:blip r:embed="rId4" cstate="print"/>
          <a:srcRect/>
          <a:stretch>
            <a:fillRect/>
          </a:stretch>
        </p:blipFill>
        <p:spPr bwMode="auto">
          <a:xfrm>
            <a:off x="7217117" y="764704"/>
            <a:ext cx="1387331" cy="1512168"/>
          </a:xfrm>
          <a:prstGeom prst="rect">
            <a:avLst/>
          </a:prstGeom>
          <a:noFill/>
        </p:spPr>
      </p:pic>
      <p:pic>
        <p:nvPicPr>
          <p:cNvPr id="4103" name="Picture 7" descr="C:\Users\apgoa\AppData\Local\Microsoft\Windows\INetCache\IE\TAQ6Q46X\sperm[1].jpg"/>
          <p:cNvPicPr>
            <a:picLocks noChangeAspect="1" noChangeArrowheads="1"/>
          </p:cNvPicPr>
          <p:nvPr/>
        </p:nvPicPr>
        <p:blipFill>
          <a:blip r:embed="rId5" cstate="print"/>
          <a:srcRect/>
          <a:stretch>
            <a:fillRect/>
          </a:stretch>
        </p:blipFill>
        <p:spPr bwMode="auto">
          <a:xfrm>
            <a:off x="7092280" y="3645024"/>
            <a:ext cx="1944216" cy="12538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Saussure: paradigm and </a:t>
            </a:r>
            <a:r>
              <a:rPr lang="en-GB" dirty="0" err="1" smtClean="0"/>
              <a:t>syntagm</a:t>
            </a:r>
            <a:endParaRPr lang="en-US" dirty="0"/>
          </a:p>
        </p:txBody>
      </p:sp>
      <p:sp>
        <p:nvSpPr>
          <p:cNvPr id="3" name="Content Placeholder 2"/>
          <p:cNvSpPr>
            <a:spLocks noGrp="1"/>
          </p:cNvSpPr>
          <p:nvPr>
            <p:ph idx="1"/>
          </p:nvPr>
        </p:nvSpPr>
        <p:spPr>
          <a:xfrm>
            <a:off x="457200" y="1268760"/>
            <a:ext cx="8229600" cy="5472608"/>
          </a:xfrm>
        </p:spPr>
        <p:txBody>
          <a:bodyPr>
            <a:normAutofit fontScale="85000" lnSpcReduction="10000"/>
          </a:bodyPr>
          <a:lstStyle/>
          <a:p>
            <a:r>
              <a:rPr lang="en-GB" dirty="0"/>
              <a:t>The “father” of modern linguistics, Ferdinand de Saussure (1960), </a:t>
            </a:r>
            <a:r>
              <a:rPr lang="en-GB" dirty="0" smtClean="0"/>
              <a:t>distinguished </a:t>
            </a:r>
            <a:r>
              <a:rPr lang="en-GB" dirty="0"/>
              <a:t>the paradigmatic axis and the syntagmatic axis of language.  </a:t>
            </a:r>
            <a:endParaRPr lang="en-GB" dirty="0" smtClean="0"/>
          </a:p>
          <a:p>
            <a:r>
              <a:rPr lang="en-GB" dirty="0" smtClean="0"/>
              <a:t>The </a:t>
            </a:r>
            <a:r>
              <a:rPr lang="en-GB" dirty="0"/>
              <a:t>paradigmatic </a:t>
            </a:r>
            <a:r>
              <a:rPr lang="en-GB" dirty="0" smtClean="0"/>
              <a:t>axis: the </a:t>
            </a:r>
            <a:r>
              <a:rPr lang="en-GB" dirty="0"/>
              <a:t>choices we make in using language, </a:t>
            </a:r>
            <a:r>
              <a:rPr lang="en-GB" dirty="0" smtClean="0"/>
              <a:t>e.g., </a:t>
            </a:r>
            <a:r>
              <a:rPr lang="en-GB" dirty="0"/>
              <a:t>which nouns to put in the </a:t>
            </a:r>
            <a:r>
              <a:rPr lang="en-GB" dirty="0" smtClean="0"/>
              <a:t>blank </a:t>
            </a:r>
            <a:r>
              <a:rPr lang="en-GB" dirty="0"/>
              <a:t>in “Amanda ate the ______.” </a:t>
            </a:r>
            <a:endParaRPr lang="en-GB" dirty="0" smtClean="0"/>
          </a:p>
          <a:p>
            <a:r>
              <a:rPr lang="en-GB" dirty="0" smtClean="0"/>
              <a:t>The </a:t>
            </a:r>
            <a:r>
              <a:rPr lang="en-GB" dirty="0"/>
              <a:t>syntagmatic </a:t>
            </a:r>
            <a:r>
              <a:rPr lang="en-GB" dirty="0" smtClean="0"/>
              <a:t>axis: the </a:t>
            </a:r>
            <a:r>
              <a:rPr lang="en-GB" dirty="0"/>
              <a:t>way we combine these choices to make text. </a:t>
            </a:r>
            <a:endParaRPr lang="en-GB" dirty="0" smtClean="0"/>
          </a:p>
          <a:p>
            <a:r>
              <a:rPr lang="en-GB" dirty="0" smtClean="0"/>
              <a:t>The </a:t>
            </a:r>
            <a:r>
              <a:rPr lang="en-GB" dirty="0"/>
              <a:t>choice </a:t>
            </a:r>
            <a:r>
              <a:rPr lang="en-GB" dirty="0" smtClean="0"/>
              <a:t>is from the </a:t>
            </a:r>
            <a:r>
              <a:rPr lang="en-GB" dirty="0"/>
              <a:t>paradigms of words that are similar in word-class and semantics – in </a:t>
            </a:r>
            <a:r>
              <a:rPr lang="en-GB" dirty="0" smtClean="0"/>
              <a:t>the sentence above typically nouns </a:t>
            </a:r>
            <a:r>
              <a:rPr lang="en-GB" dirty="0"/>
              <a:t>referring to types of </a:t>
            </a:r>
            <a:r>
              <a:rPr lang="en-GB" dirty="0" smtClean="0"/>
              <a:t>food</a:t>
            </a:r>
          </a:p>
          <a:p>
            <a:r>
              <a:rPr lang="en-GB" dirty="0" smtClean="0"/>
              <a:t>The </a:t>
            </a:r>
            <a:r>
              <a:rPr lang="en-GB" dirty="0"/>
              <a:t>words combined in syntax will be next to each other or contiguous. </a:t>
            </a:r>
            <a:endParaRPr lang="en-GB" dirty="0" smtClean="0"/>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Dangers of commodification</a:t>
            </a:r>
            <a:endParaRPr lang="en-US" dirty="0"/>
          </a:p>
        </p:txBody>
      </p:sp>
      <p:sp>
        <p:nvSpPr>
          <p:cNvPr id="3" name="Content Placeholder 2"/>
          <p:cNvSpPr>
            <a:spLocks noGrp="1"/>
          </p:cNvSpPr>
          <p:nvPr>
            <p:ph idx="1"/>
          </p:nvPr>
        </p:nvSpPr>
        <p:spPr>
          <a:xfrm>
            <a:off x="467544" y="1340768"/>
            <a:ext cx="8229600" cy="5184576"/>
          </a:xfrm>
        </p:spPr>
        <p:txBody>
          <a:bodyPr>
            <a:normAutofit fontScale="77500" lnSpcReduction="20000"/>
          </a:bodyPr>
          <a:lstStyle/>
          <a:p>
            <a:r>
              <a:rPr lang="en-GB" dirty="0" smtClean="0"/>
              <a:t>“As Marx noted, money reduces the use values of the </a:t>
            </a:r>
            <a:r>
              <a:rPr lang="en-GB" dirty="0" smtClean="0">
                <a:solidFill>
                  <a:srgbClr val="FF0000"/>
                </a:solidFill>
              </a:rPr>
              <a:t>multidimensional ecosystem</a:t>
            </a:r>
            <a:r>
              <a:rPr lang="en-GB" dirty="0" smtClean="0"/>
              <a:t>, human desires and needs, and subjective meanings to a common measurable objective standard which everyone can understand” (Harvey 1996: 150-1).</a:t>
            </a:r>
          </a:p>
          <a:p>
            <a:r>
              <a:rPr lang="en-US" dirty="0" smtClean="0"/>
              <a:t>“</a:t>
            </a:r>
            <a:r>
              <a:rPr lang="en-GB" dirty="0" smtClean="0"/>
              <a:t>In the market place, for practical reasons, </a:t>
            </a:r>
            <a:r>
              <a:rPr lang="en-GB" dirty="0" smtClean="0">
                <a:solidFill>
                  <a:srgbClr val="FF0000"/>
                </a:solidFill>
              </a:rPr>
              <a:t>the innumerable qualitative distinctions which are of vital importance for man [sic] and society</a:t>
            </a:r>
            <a:r>
              <a:rPr lang="en-GB" dirty="0" smtClean="0"/>
              <a:t> are suppressed; they are not allowed to surface. Thus the reign of quantity celebrates its greatest triumphs in ‘The Market’. Everything is equated with everything else. To equate things means to give them a price and make them exchangeable” (Schumacher 1999: 30). </a:t>
            </a:r>
          </a:p>
          <a:p>
            <a:r>
              <a:rPr lang="en-GB" dirty="0" smtClean="0">
                <a:solidFill>
                  <a:srgbClr val="FF0000"/>
                </a:solidFill>
              </a:rPr>
              <a:t>The reductionism of money when allied with mathematically-based technology neglects bio-diversity—pretending difference is unimportant, only monetary value.</a:t>
            </a:r>
            <a:endParaRPr lang="en-US" dirty="0" smtClean="0">
              <a:solidFill>
                <a:srgbClr val="FF0000"/>
              </a:solidFill>
            </a:endParaRPr>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Resisting overemphasis of similarity and the illusion of permanence in Literature</a:t>
            </a:r>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576064"/>
          </a:xfrm>
        </p:spPr>
        <p:txBody>
          <a:bodyPr>
            <a:normAutofit fontScale="90000"/>
          </a:bodyPr>
          <a:lstStyle/>
          <a:p>
            <a:r>
              <a:rPr lang="en-GB" sz="3600" dirty="0" smtClean="0"/>
              <a:t>Resistance to classification/similarity--individuation</a:t>
            </a:r>
            <a:endParaRPr lang="en-US" sz="3600" dirty="0"/>
          </a:p>
        </p:txBody>
      </p:sp>
      <p:sp>
        <p:nvSpPr>
          <p:cNvPr id="3" name="Content Placeholder 2"/>
          <p:cNvSpPr>
            <a:spLocks noGrp="1"/>
          </p:cNvSpPr>
          <p:nvPr>
            <p:ph idx="1"/>
          </p:nvPr>
        </p:nvSpPr>
        <p:spPr>
          <a:xfrm>
            <a:off x="251520" y="764704"/>
            <a:ext cx="8568952" cy="6093296"/>
          </a:xfrm>
        </p:spPr>
        <p:txBody>
          <a:bodyPr>
            <a:normAutofit fontScale="55000" lnSpcReduction="20000"/>
          </a:bodyPr>
          <a:lstStyle/>
          <a:p>
            <a:r>
              <a:rPr lang="en-GB" dirty="0" smtClean="0"/>
              <a:t>The medieval philosopher Duns </a:t>
            </a:r>
            <a:r>
              <a:rPr lang="en-GB" dirty="0" err="1" smtClean="0"/>
              <a:t>Scotus</a:t>
            </a:r>
            <a:r>
              <a:rPr lang="en-GB" dirty="0" smtClean="0"/>
              <a:t>’ </a:t>
            </a:r>
          </a:p>
          <a:p>
            <a:pPr>
              <a:buNone/>
            </a:pPr>
            <a:r>
              <a:rPr lang="en-GB" i="1" dirty="0" smtClean="0"/>
              <a:t>	</a:t>
            </a:r>
            <a:r>
              <a:rPr lang="en-GB" i="1" dirty="0" err="1" smtClean="0"/>
              <a:t>Haeccitas</a:t>
            </a:r>
            <a:r>
              <a:rPr lang="en-GB" i="1" dirty="0" smtClean="0"/>
              <a:t> </a:t>
            </a:r>
            <a:r>
              <a:rPr lang="en-GB" dirty="0" smtClean="0"/>
              <a:t>‘</a:t>
            </a:r>
            <a:r>
              <a:rPr lang="en-GB" dirty="0" err="1" smtClean="0"/>
              <a:t>thisness</a:t>
            </a:r>
            <a:r>
              <a:rPr lang="en-GB" dirty="0" smtClean="0"/>
              <a:t>’ -- the features in a particular object that make it different from other members of its class.</a:t>
            </a:r>
          </a:p>
          <a:p>
            <a:pPr>
              <a:buNone/>
            </a:pPr>
            <a:r>
              <a:rPr lang="en-GB" dirty="0" smtClean="0"/>
              <a:t>	 “</a:t>
            </a:r>
            <a:r>
              <a:rPr lang="en-GB" i="1" dirty="0" err="1" smtClean="0"/>
              <a:t>Haeccitas</a:t>
            </a:r>
            <a:r>
              <a:rPr lang="en-GB" dirty="0" smtClean="0"/>
              <a:t> inhered in every created thing, inanimate, animal or human. It was the mark of its Creation by God, and it was active. So it was lived out in action and in movement: each thing veered towards a particular destiny or purpose. This process involved the will, the expression of individuality.” (</a:t>
            </a:r>
            <a:r>
              <a:rPr lang="en-GB" u="sng" dirty="0" smtClean="0">
                <a:hlinkClick r:id="rId3"/>
              </a:rPr>
              <a:t>https://crossref-it.info/articles /187/Inscape-and-instress retrieved 20/12/2020</a:t>
            </a:r>
            <a:r>
              <a:rPr lang="en-GB" dirty="0" smtClean="0"/>
              <a:t>). </a:t>
            </a:r>
            <a:endParaRPr lang="en-US" dirty="0" smtClean="0"/>
          </a:p>
          <a:p>
            <a:r>
              <a:rPr lang="en-US" dirty="0" smtClean="0"/>
              <a:t>Building on Duns </a:t>
            </a:r>
            <a:r>
              <a:rPr lang="en-US" dirty="0" err="1" smtClean="0"/>
              <a:t>Scotus</a:t>
            </a:r>
            <a:r>
              <a:rPr lang="en-US" dirty="0" smtClean="0"/>
              <a:t>, Gerard Manley Hopkins </a:t>
            </a:r>
            <a:r>
              <a:rPr lang="en-US" dirty="0"/>
              <a:t>developed the concepts of </a:t>
            </a:r>
            <a:r>
              <a:rPr lang="en-US" i="1" dirty="0"/>
              <a:t>inscape </a:t>
            </a:r>
            <a:r>
              <a:rPr lang="en-US" dirty="0"/>
              <a:t>and </a:t>
            </a:r>
            <a:r>
              <a:rPr lang="en-US" i="1" dirty="0"/>
              <a:t>instress</a:t>
            </a:r>
            <a:r>
              <a:rPr lang="en-US" dirty="0"/>
              <a:t>. </a:t>
            </a:r>
            <a:endParaRPr lang="en-US" dirty="0" smtClean="0"/>
          </a:p>
          <a:p>
            <a:pPr lvl="1"/>
            <a:r>
              <a:rPr lang="en-US" sz="3200" i="1" dirty="0" smtClean="0"/>
              <a:t>Inscape </a:t>
            </a:r>
            <a:r>
              <a:rPr lang="en-US" sz="3200" dirty="0"/>
              <a:t>is the uniqueness of all natural phenomena, whether leaf, </a:t>
            </a:r>
            <a:r>
              <a:rPr lang="en-US" sz="3200" dirty="0" smtClean="0"/>
              <a:t>fingerprint, or snowflake. </a:t>
            </a:r>
            <a:r>
              <a:rPr lang="en-US" sz="3200" dirty="0"/>
              <a:t>Every </a:t>
            </a:r>
            <a:r>
              <a:rPr lang="en-US" sz="3200" dirty="0" smtClean="0"/>
              <a:t>individual</a:t>
            </a:r>
            <a:r>
              <a:rPr lang="en-US" sz="3200" dirty="0"/>
              <a:t>, including humans, the most fully individuated, actively expresses its identity – “selves”. </a:t>
            </a:r>
            <a:endParaRPr lang="en-US" sz="3200" dirty="0" smtClean="0"/>
          </a:p>
          <a:p>
            <a:pPr lvl="1"/>
            <a:endParaRPr lang="en-GB" dirty="0"/>
          </a:p>
          <a:p>
            <a:pPr lvl="1"/>
            <a:endParaRPr lang="en-US" dirty="0" smtClean="0"/>
          </a:p>
          <a:p>
            <a:pPr lvl="1"/>
            <a:endParaRPr lang="en-US" i="1" dirty="0" smtClean="0"/>
          </a:p>
          <a:p>
            <a:pPr lvl="1"/>
            <a:endParaRPr lang="en-GB" i="1" dirty="0" smtClean="0"/>
          </a:p>
          <a:p>
            <a:pPr lvl="1"/>
            <a:endParaRPr lang="en-US" i="1" dirty="0"/>
          </a:p>
          <a:p>
            <a:pPr lvl="1"/>
            <a:endParaRPr lang="en-US" sz="3200" i="1" dirty="0" smtClean="0"/>
          </a:p>
          <a:p>
            <a:pPr lvl="1"/>
            <a:endParaRPr lang="en-US" sz="3200" i="1" dirty="0" smtClean="0"/>
          </a:p>
          <a:p>
            <a:pPr lvl="1"/>
            <a:r>
              <a:rPr lang="en-US" sz="3200" i="1" dirty="0" smtClean="0"/>
              <a:t>Instress </a:t>
            </a:r>
            <a:r>
              <a:rPr lang="en-US" sz="3200" dirty="0"/>
              <a:t>is the reciprocal interaction between selving and the human response to </a:t>
            </a:r>
            <a:r>
              <a:rPr lang="en-US" sz="3200" dirty="0" smtClean="0"/>
              <a:t>it</a:t>
            </a:r>
            <a:r>
              <a:rPr lang="en-US" sz="3200" dirty="0"/>
              <a:t>, the reaching out in love to this uniqueness. As a priest, Hopkins believed that instress was a response to the divine, since the individuation of inscape derives from God as </a:t>
            </a:r>
            <a:r>
              <a:rPr lang="en-US" sz="3200" dirty="0" smtClean="0"/>
              <a:t>creator.</a:t>
            </a:r>
            <a:endParaRPr lang="en-GB" sz="3200"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pPr>
              <a:buNone/>
            </a:pPr>
            <a:endParaRPr lang="en-US" dirty="0"/>
          </a:p>
        </p:txBody>
      </p:sp>
      <p:pic>
        <p:nvPicPr>
          <p:cNvPr id="2051" name="Picture 3" descr="C:\Users\apgoa\AppData\Local\Microsoft\Windows\INetCache\IE\3PVBQ0PH\green_tinted_snowflakes[1].jpg"/>
          <p:cNvPicPr>
            <a:picLocks noChangeAspect="1" noChangeArrowheads="1"/>
          </p:cNvPicPr>
          <p:nvPr/>
        </p:nvPicPr>
        <p:blipFill>
          <a:blip r:embed="rId4" cstate="print"/>
          <a:srcRect/>
          <a:stretch>
            <a:fillRect/>
          </a:stretch>
        </p:blipFill>
        <p:spPr bwMode="auto">
          <a:xfrm>
            <a:off x="6660232" y="3933056"/>
            <a:ext cx="2018414" cy="1346955"/>
          </a:xfrm>
          <a:prstGeom prst="rect">
            <a:avLst/>
          </a:prstGeom>
          <a:noFill/>
        </p:spPr>
      </p:pic>
      <p:pic>
        <p:nvPicPr>
          <p:cNvPr id="2053" name="Picture 5" descr="C:\Users\apgoa\AppData\Local\Microsoft\Windows\INetCache\IE\XMLIID1N\image2[1].png"/>
          <p:cNvPicPr>
            <a:picLocks noChangeAspect="1" noChangeArrowheads="1"/>
          </p:cNvPicPr>
          <p:nvPr/>
        </p:nvPicPr>
        <p:blipFill>
          <a:blip r:embed="rId5" cstate="print"/>
          <a:srcRect/>
          <a:stretch>
            <a:fillRect/>
          </a:stretch>
        </p:blipFill>
        <p:spPr bwMode="auto">
          <a:xfrm>
            <a:off x="2627784" y="4005064"/>
            <a:ext cx="3816424" cy="1297676"/>
          </a:xfrm>
          <a:prstGeom prst="rect">
            <a:avLst/>
          </a:prstGeom>
          <a:noFill/>
        </p:spPr>
      </p:pic>
      <p:pic>
        <p:nvPicPr>
          <p:cNvPr id="2054" name="Picture 6" descr="C:\Users\apgoa\AppData\Local\Microsoft\Windows\INetCache\IE\3W3HUK69\Green_leaves_34734[1].jpg"/>
          <p:cNvPicPr>
            <a:picLocks noChangeAspect="1" noChangeArrowheads="1"/>
          </p:cNvPicPr>
          <p:nvPr/>
        </p:nvPicPr>
        <p:blipFill>
          <a:blip r:embed="rId6" cstate="print"/>
          <a:srcRect/>
          <a:stretch>
            <a:fillRect/>
          </a:stretch>
        </p:blipFill>
        <p:spPr bwMode="auto">
          <a:xfrm>
            <a:off x="323528" y="4005064"/>
            <a:ext cx="2058021" cy="130874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12" end="12"/>
                                            </p:txEl>
                                          </p:spTgt>
                                        </p:tgtEl>
                                        <p:attrNameLst>
                                          <p:attrName>style.visibility</p:attrName>
                                        </p:attrNameLst>
                                      </p:cBhvr>
                                      <p:to>
                                        <p:strVal val="visible"/>
                                      </p:to>
                                    </p:set>
                                    <p:animEffect transition="in" filter="dissolve">
                                      <p:cBhvr>
                                        <p:cTn id="26"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507288" cy="504056"/>
          </a:xfrm>
        </p:spPr>
        <p:txBody>
          <a:bodyPr>
            <a:normAutofit fontScale="90000"/>
          </a:bodyPr>
          <a:lstStyle/>
          <a:p>
            <a:r>
              <a:rPr lang="en-GB" sz="3200" dirty="0" smtClean="0"/>
              <a:t>Gerard </a:t>
            </a:r>
            <a:r>
              <a:rPr lang="en-GB" sz="3200" dirty="0"/>
              <a:t>M</a:t>
            </a:r>
            <a:r>
              <a:rPr lang="en-GB" sz="3200" dirty="0" smtClean="0"/>
              <a:t>anley Hopkins’ ‘As Kingfishers Catch Fire’</a:t>
            </a:r>
            <a:endParaRPr lang="en-US" sz="3200" dirty="0"/>
          </a:p>
        </p:txBody>
      </p:sp>
      <p:sp>
        <p:nvSpPr>
          <p:cNvPr id="3" name="Content Placeholder 2"/>
          <p:cNvSpPr>
            <a:spLocks noGrp="1"/>
          </p:cNvSpPr>
          <p:nvPr>
            <p:ph idx="1"/>
          </p:nvPr>
        </p:nvSpPr>
        <p:spPr>
          <a:xfrm>
            <a:off x="179512" y="692696"/>
            <a:ext cx="8723312" cy="6165304"/>
          </a:xfrm>
        </p:spPr>
        <p:txBody>
          <a:bodyPr>
            <a:normAutofit fontScale="55000" lnSpcReduction="20000"/>
          </a:bodyPr>
          <a:lstStyle/>
          <a:p>
            <a:pPr>
              <a:buNone/>
            </a:pPr>
            <a:r>
              <a:rPr lang="en-US" dirty="0" smtClean="0"/>
              <a:t>	As </a:t>
            </a:r>
            <a:r>
              <a:rPr lang="en-US" dirty="0"/>
              <a:t>kingfishers catch fire, dragonflies draw flame; </a:t>
            </a:r>
            <a:endParaRPr lang="en-US" dirty="0" smtClean="0"/>
          </a:p>
          <a:p>
            <a:pPr>
              <a:buNone/>
            </a:pPr>
            <a:r>
              <a:rPr lang="en-US" dirty="0" smtClean="0"/>
              <a:t>	As </a:t>
            </a:r>
            <a:r>
              <a:rPr lang="en-US" dirty="0"/>
              <a:t>tumbled over rim in </a:t>
            </a:r>
            <a:r>
              <a:rPr lang="en-US" dirty="0" err="1"/>
              <a:t>roundy</a:t>
            </a:r>
            <a:r>
              <a:rPr lang="en-US" dirty="0"/>
              <a:t> wells</a:t>
            </a:r>
          </a:p>
          <a:p>
            <a:pPr>
              <a:buNone/>
            </a:pPr>
            <a:r>
              <a:rPr lang="en-US" dirty="0" smtClean="0"/>
              <a:t>	Stones </a:t>
            </a:r>
            <a:r>
              <a:rPr lang="en-US" dirty="0"/>
              <a:t>ring; like each tucked string tells, each hung bell’s </a:t>
            </a:r>
            <a:endParaRPr lang="en-US" dirty="0" smtClean="0"/>
          </a:p>
          <a:p>
            <a:pPr>
              <a:buNone/>
            </a:pPr>
            <a:r>
              <a:rPr lang="en-US" dirty="0" smtClean="0"/>
              <a:t>	Bow </a:t>
            </a:r>
            <a:r>
              <a:rPr lang="en-US" dirty="0"/>
              <a:t>swung finds tongue to fling out broad its name; </a:t>
            </a:r>
            <a:endParaRPr lang="en-US" dirty="0" smtClean="0"/>
          </a:p>
          <a:p>
            <a:pPr>
              <a:buNone/>
            </a:pPr>
            <a:r>
              <a:rPr lang="en-US" dirty="0" smtClean="0"/>
              <a:t>	Each </a:t>
            </a:r>
            <a:r>
              <a:rPr lang="en-US" dirty="0"/>
              <a:t>mortal thing does one thing and the same:</a:t>
            </a:r>
          </a:p>
          <a:p>
            <a:pPr>
              <a:buNone/>
            </a:pPr>
            <a:r>
              <a:rPr lang="en-US" dirty="0" smtClean="0"/>
              <a:t>	Deals </a:t>
            </a:r>
            <a:r>
              <a:rPr lang="en-US" dirty="0"/>
              <a:t>out that being indoors each one dwells; </a:t>
            </a:r>
            <a:endParaRPr lang="en-US" dirty="0" smtClean="0"/>
          </a:p>
          <a:p>
            <a:pPr>
              <a:buNone/>
            </a:pPr>
            <a:r>
              <a:rPr lang="en-US" dirty="0" smtClean="0"/>
              <a:t>	Selves </a:t>
            </a:r>
            <a:r>
              <a:rPr lang="en-US" dirty="0"/>
              <a:t>– goes itself; myself it speaks and spells, </a:t>
            </a:r>
            <a:endParaRPr lang="en-US" dirty="0" smtClean="0"/>
          </a:p>
          <a:p>
            <a:pPr>
              <a:buNone/>
            </a:pPr>
            <a:r>
              <a:rPr lang="en-US" dirty="0" smtClean="0"/>
              <a:t>	Crying </a:t>
            </a:r>
            <a:r>
              <a:rPr lang="en-US" dirty="0" err="1"/>
              <a:t>Whát</a:t>
            </a:r>
            <a:r>
              <a:rPr lang="en-US" dirty="0"/>
              <a:t> I </a:t>
            </a:r>
            <a:r>
              <a:rPr lang="en-US" dirty="0" err="1"/>
              <a:t>dó</a:t>
            </a:r>
            <a:r>
              <a:rPr lang="en-US" dirty="0"/>
              <a:t> is me: for that I came.</a:t>
            </a:r>
          </a:p>
          <a:p>
            <a:pPr>
              <a:buNone/>
            </a:pPr>
            <a:r>
              <a:rPr lang="en-US" dirty="0" smtClean="0"/>
              <a:t>	I </a:t>
            </a:r>
            <a:r>
              <a:rPr lang="en-US" dirty="0"/>
              <a:t>say </a:t>
            </a:r>
            <a:r>
              <a:rPr lang="en-US" dirty="0" err="1"/>
              <a:t>móre</a:t>
            </a:r>
            <a:r>
              <a:rPr lang="en-US" dirty="0"/>
              <a:t>: the just man justices;</a:t>
            </a:r>
          </a:p>
          <a:p>
            <a:pPr>
              <a:buNone/>
            </a:pPr>
            <a:r>
              <a:rPr lang="en-US" dirty="0" smtClean="0"/>
              <a:t>	Keeps </a:t>
            </a:r>
            <a:r>
              <a:rPr lang="en-US" dirty="0"/>
              <a:t>grace: </a:t>
            </a:r>
            <a:r>
              <a:rPr lang="en-US" dirty="0" err="1"/>
              <a:t>thát</a:t>
            </a:r>
            <a:r>
              <a:rPr lang="en-US" dirty="0"/>
              <a:t> keeps all his goings graces; </a:t>
            </a:r>
            <a:endParaRPr lang="en-US" dirty="0" smtClean="0"/>
          </a:p>
          <a:p>
            <a:pPr>
              <a:buNone/>
            </a:pPr>
            <a:r>
              <a:rPr lang="en-US" dirty="0" smtClean="0"/>
              <a:t>	Acts </a:t>
            </a:r>
            <a:r>
              <a:rPr lang="en-US" dirty="0"/>
              <a:t>in God’s eye what in God’s eye he is – </a:t>
            </a:r>
            <a:endParaRPr lang="en-US" dirty="0" smtClean="0"/>
          </a:p>
          <a:p>
            <a:pPr>
              <a:buNone/>
            </a:pPr>
            <a:r>
              <a:rPr lang="en-US" dirty="0" smtClean="0"/>
              <a:t>	</a:t>
            </a:r>
            <a:r>
              <a:rPr lang="en-US" dirty="0" err="1" smtClean="0"/>
              <a:t>Chríst</a:t>
            </a:r>
            <a:r>
              <a:rPr lang="en-US" dirty="0" smtClean="0"/>
              <a:t> </a:t>
            </a:r>
            <a:r>
              <a:rPr lang="en-US" dirty="0"/>
              <a:t>– for Christ plays in ten thousand places, </a:t>
            </a:r>
            <a:endParaRPr lang="en-US" dirty="0" smtClean="0"/>
          </a:p>
          <a:p>
            <a:pPr>
              <a:buNone/>
            </a:pPr>
            <a:r>
              <a:rPr lang="en-US" dirty="0" smtClean="0"/>
              <a:t>	Lovely </a:t>
            </a:r>
            <a:r>
              <a:rPr lang="en-US" dirty="0"/>
              <a:t>in limbs, and lovely in eyes not his</a:t>
            </a:r>
          </a:p>
          <a:p>
            <a:pPr>
              <a:buNone/>
            </a:pPr>
            <a:r>
              <a:rPr lang="en-US" dirty="0" smtClean="0"/>
              <a:t>	To </a:t>
            </a:r>
            <a:r>
              <a:rPr lang="en-US" dirty="0"/>
              <a:t>the Father through the features of men’s faces.</a:t>
            </a:r>
          </a:p>
          <a:p>
            <a:pPr>
              <a:buNone/>
            </a:pPr>
            <a:r>
              <a:rPr lang="en-US" dirty="0" smtClean="0"/>
              <a:t>						(</a:t>
            </a:r>
            <a:r>
              <a:rPr lang="en-US" dirty="0"/>
              <a:t>Hopkins 1967: 90)</a:t>
            </a:r>
          </a:p>
          <a:p>
            <a:pPr>
              <a:buNone/>
            </a:pPr>
            <a:r>
              <a:rPr lang="en-US" dirty="0"/>
              <a:t> </a:t>
            </a:r>
          </a:p>
          <a:p>
            <a:r>
              <a:rPr lang="en-US" dirty="0" smtClean="0"/>
              <a:t>Noun senses inevitably </a:t>
            </a:r>
            <a:r>
              <a:rPr lang="en-US" dirty="0"/>
              <a:t>reflect categories, but </a:t>
            </a:r>
            <a:r>
              <a:rPr lang="en-US" dirty="0" smtClean="0"/>
              <a:t>this </a:t>
            </a:r>
            <a:r>
              <a:rPr lang="en-US" dirty="0"/>
              <a:t>poem </a:t>
            </a:r>
            <a:r>
              <a:rPr lang="en-US" dirty="0" smtClean="0"/>
              <a:t>stresses the </a:t>
            </a:r>
            <a:r>
              <a:rPr lang="en-US" dirty="0"/>
              <a:t>“each” </a:t>
            </a:r>
            <a:r>
              <a:rPr lang="en-US" dirty="0" smtClean="0"/>
              <a:t>and points </a:t>
            </a:r>
            <a:r>
              <a:rPr lang="en-US" dirty="0"/>
              <a:t>to the individual uniqueness of every member of the category. Each different plucked string, swung bell</a:t>
            </a:r>
            <a:r>
              <a:rPr lang="en-US" dirty="0" smtClean="0"/>
              <a:t>, </a:t>
            </a:r>
            <a:r>
              <a:rPr lang="en-US" dirty="0"/>
              <a:t>indeed every mortal, impermanent, transitory thing expresses its individuated essence, selves its inscape, thereby fulfilling its divine purpose. </a:t>
            </a:r>
            <a:r>
              <a:rPr lang="en-US" dirty="0" err="1"/>
              <a:t>Recognising</a:t>
            </a:r>
            <a:r>
              <a:rPr lang="en-US" dirty="0"/>
              <a:t> Christ in these selving objects and in the ten thousand different faces or unique features of every human face is </a:t>
            </a:r>
            <a:r>
              <a:rPr lang="en-US" dirty="0" smtClean="0"/>
              <a:t>the </a:t>
            </a:r>
            <a:r>
              <a:rPr lang="en-US" dirty="0"/>
              <a:t>instress response to the divine dynamic creativity.</a:t>
            </a:r>
          </a:p>
        </p:txBody>
      </p:sp>
      <p:pic>
        <p:nvPicPr>
          <p:cNvPr id="6146" name="Picture 2" descr="C:\Users\apgoa\AppData\Local\Microsoft\Windows\INetCache\IE\TAQ6Q46X\20846004779_ba98d43b67_b[1].jpg"/>
          <p:cNvPicPr>
            <a:picLocks noChangeAspect="1" noChangeArrowheads="1"/>
          </p:cNvPicPr>
          <p:nvPr/>
        </p:nvPicPr>
        <p:blipFill>
          <a:blip r:embed="rId2" cstate="print"/>
          <a:srcRect/>
          <a:stretch>
            <a:fillRect/>
          </a:stretch>
        </p:blipFill>
        <p:spPr bwMode="auto">
          <a:xfrm>
            <a:off x="6444208" y="692697"/>
            <a:ext cx="2462070" cy="2014858"/>
          </a:xfrm>
          <a:prstGeom prst="rect">
            <a:avLst/>
          </a:prstGeom>
          <a:noFill/>
        </p:spPr>
      </p:pic>
      <p:pic>
        <p:nvPicPr>
          <p:cNvPr id="6149" name="Picture 5" descr="C:\Users\apgoa\AppData\Local\Microsoft\Windows\INetCache\IE\XMLIID1N\blur-close-up-depth-of-field-dragonfly-460944[1].jpg"/>
          <p:cNvPicPr>
            <a:picLocks noChangeAspect="1" noChangeArrowheads="1"/>
          </p:cNvPicPr>
          <p:nvPr/>
        </p:nvPicPr>
        <p:blipFill>
          <a:blip r:embed="rId3" cstate="print"/>
          <a:srcRect/>
          <a:stretch>
            <a:fillRect/>
          </a:stretch>
        </p:blipFill>
        <p:spPr bwMode="auto">
          <a:xfrm>
            <a:off x="5004048" y="2780928"/>
            <a:ext cx="1584176" cy="1056117"/>
          </a:xfrm>
          <a:prstGeom prst="rect">
            <a:avLst/>
          </a:prstGeom>
          <a:noFill/>
        </p:spPr>
      </p:pic>
      <p:pic>
        <p:nvPicPr>
          <p:cNvPr id="6165" name="Picture 21" descr="C:\Users\apgoa\AppData\Local\Microsoft\Windows\INetCache\IE\3W3HUK69\3398769335_c88135bf48_b[1].jpg"/>
          <p:cNvPicPr>
            <a:picLocks noChangeAspect="1" noChangeArrowheads="1"/>
          </p:cNvPicPr>
          <p:nvPr/>
        </p:nvPicPr>
        <p:blipFill>
          <a:blip r:embed="rId4" cstate="print"/>
          <a:srcRect r="22884"/>
          <a:stretch>
            <a:fillRect/>
          </a:stretch>
        </p:blipFill>
        <p:spPr bwMode="auto">
          <a:xfrm>
            <a:off x="6804248" y="2852936"/>
            <a:ext cx="2016224" cy="19609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1" y="198120"/>
            <a:ext cx="6447501" cy="670560"/>
          </a:xfrm>
        </p:spPr>
        <p:txBody>
          <a:bodyPr>
            <a:normAutofit fontScale="90000"/>
          </a:bodyPr>
          <a:lstStyle/>
          <a:p>
            <a:r>
              <a:rPr lang="en-GB" dirty="0" smtClean="0"/>
              <a:t>‘Birdsong for Two voices’</a:t>
            </a:r>
            <a:endParaRPr lang="en-GB" dirty="0"/>
          </a:p>
        </p:txBody>
      </p:sp>
      <p:sp>
        <p:nvSpPr>
          <p:cNvPr id="3" name="Content Placeholder 2"/>
          <p:cNvSpPr>
            <a:spLocks noGrp="1"/>
          </p:cNvSpPr>
          <p:nvPr>
            <p:ph idx="1"/>
          </p:nvPr>
        </p:nvSpPr>
        <p:spPr>
          <a:xfrm>
            <a:off x="137160" y="1242060"/>
            <a:ext cx="8926830" cy="5501641"/>
          </a:xfrm>
        </p:spPr>
        <p:txBody>
          <a:bodyPr>
            <a:normAutofit/>
          </a:bodyPr>
          <a:lstStyle/>
          <a:p>
            <a:r>
              <a:rPr lang="en-GB" dirty="0" smtClean="0"/>
              <a:t>Corncrakes  </a:t>
            </a:r>
            <a:r>
              <a:rPr lang="en-GB" dirty="0" smtClean="0">
                <a:hlinkClick r:id="rId2"/>
              </a:rPr>
              <a:t>https://www.youtube.com/watch?v=cPDOM6rPYNs&amp;ab_channel=WildlifeWorld</a:t>
            </a:r>
            <a:r>
              <a:rPr lang="en-GB" dirty="0" smtClean="0"/>
              <a:t> </a:t>
            </a:r>
            <a:endParaRPr lang="en-GB" dirty="0"/>
          </a:p>
        </p:txBody>
      </p:sp>
      <p:pic>
        <p:nvPicPr>
          <p:cNvPr id="1026" name="Picture 2" descr="corncrake steve round from the surfbirds galleries the corncrake 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35896" y="3140968"/>
            <a:ext cx="2612671" cy="29029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orncrake photo - Crex crex - A23308 | Arkiv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3528" y="2924944"/>
            <a:ext cx="2764467" cy="2775567"/>
          </a:xfrm>
          <a:prstGeom prst="rect">
            <a:avLst/>
          </a:prstGeom>
          <a:noFill/>
          <a:extLst>
            <a:ext uri="{909E8E84-426E-40DD-AFC4-6F175D3DCCD1}">
              <a14:hiddenFill xmlns:a14="http://schemas.microsoft.com/office/drawing/2010/main" xmlns="">
                <a:solidFill>
                  <a:srgbClr val="FFFFFF"/>
                </a:solidFill>
              </a14:hiddenFill>
            </a:ext>
          </a:extLst>
        </p:spPr>
      </p:pic>
      <p:pic>
        <p:nvPicPr>
          <p:cNvPr id="95234" name="Picture 2" descr="Steel Scaffolding Rental - Scaffolding Rental UAE"/>
          <p:cNvPicPr>
            <a:picLocks noChangeAspect="1" noChangeArrowheads="1"/>
          </p:cNvPicPr>
          <p:nvPr/>
        </p:nvPicPr>
        <p:blipFill>
          <a:blip r:embed="rId5" cstate="print"/>
          <a:srcRect/>
          <a:stretch>
            <a:fillRect/>
          </a:stretch>
        </p:blipFill>
        <p:spPr bwMode="auto">
          <a:xfrm>
            <a:off x="6876256" y="4509120"/>
            <a:ext cx="2170241" cy="1981200"/>
          </a:xfrm>
          <a:prstGeom prst="rect">
            <a:avLst/>
          </a:prstGeom>
          <a:noFill/>
        </p:spPr>
      </p:pic>
    </p:spTree>
    <p:extLst>
      <p:ext uri="{BB962C8B-B14F-4D97-AF65-F5344CB8AC3E}">
        <p14:creationId xmlns:p14="http://schemas.microsoft.com/office/powerpoint/2010/main" xmlns="" val="2880166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512168"/>
          </a:xfrm>
        </p:spPr>
        <p:txBody>
          <a:bodyPr>
            <a:normAutofit fontScale="90000"/>
          </a:bodyPr>
          <a:lstStyle/>
          <a:p>
            <a:pPr algn="l"/>
            <a:r>
              <a:rPr lang="en-GB" sz="2800" dirty="0" smtClean="0"/>
              <a:t>‘Birdsong for two voices’ by Alice Oswald.</a:t>
            </a:r>
            <a:br>
              <a:rPr lang="en-GB" sz="2800" dirty="0" smtClean="0"/>
            </a:br>
            <a:r>
              <a:rPr lang="en-GB" sz="2800" dirty="0" smtClean="0"/>
              <a:t>Exercise 3: a) What nominalisations of verbs can you find in this poem? b) Besides these, what other metaphors can you detect in lines 15-24?</a:t>
            </a:r>
            <a:endParaRPr lang="en-US" sz="2800" dirty="0"/>
          </a:p>
        </p:txBody>
      </p:sp>
      <p:sp>
        <p:nvSpPr>
          <p:cNvPr id="3" name="Content Placeholder 2"/>
          <p:cNvSpPr>
            <a:spLocks noGrp="1"/>
          </p:cNvSpPr>
          <p:nvPr>
            <p:ph idx="1"/>
          </p:nvPr>
        </p:nvSpPr>
        <p:spPr>
          <a:xfrm>
            <a:off x="179512" y="1772816"/>
            <a:ext cx="8712968" cy="4896544"/>
          </a:xfrm>
        </p:spPr>
        <p:txBody>
          <a:bodyPr numCol="2">
            <a:normAutofit fontScale="47500" lnSpcReduction="20000"/>
          </a:bodyPr>
          <a:lstStyle/>
          <a:p>
            <a:pPr hangingPunct="0">
              <a:lnSpc>
                <a:spcPct val="107000"/>
              </a:lnSpc>
              <a:spcAft>
                <a:spcPts val="0"/>
              </a:spcAft>
              <a:buNone/>
            </a:pPr>
            <a:r>
              <a:rPr lang="en-GB" dirty="0" smtClean="0"/>
              <a:t>a spiral ascending the morning,</a:t>
            </a:r>
          </a:p>
          <a:p>
            <a:pPr hangingPunct="0">
              <a:lnSpc>
                <a:spcPct val="107000"/>
              </a:lnSpc>
              <a:spcAft>
                <a:spcPts val="0"/>
              </a:spcAft>
              <a:buNone/>
            </a:pPr>
            <a:r>
              <a:rPr lang="en-GB" dirty="0" smtClean="0"/>
              <a:t>climbing by means of a song into the sun,</a:t>
            </a:r>
          </a:p>
          <a:p>
            <a:pPr hangingPunct="0">
              <a:lnSpc>
                <a:spcPct val="107000"/>
              </a:lnSpc>
              <a:spcAft>
                <a:spcPts val="0"/>
              </a:spcAft>
              <a:buNone/>
            </a:pPr>
            <a:r>
              <a:rPr lang="en-GB" dirty="0" smtClean="0"/>
              <a:t>to be sung reciprocally by two birds at intervals</a:t>
            </a:r>
          </a:p>
          <a:p>
            <a:pPr hangingPunct="0">
              <a:lnSpc>
                <a:spcPct val="107000"/>
              </a:lnSpc>
              <a:spcAft>
                <a:spcPts val="0"/>
              </a:spcAft>
              <a:buNone/>
            </a:pPr>
            <a:r>
              <a:rPr lang="en-GB" dirty="0" smtClean="0"/>
              <a:t>in the same tree but not quite in time.</a:t>
            </a:r>
          </a:p>
          <a:p>
            <a:pPr hangingPunct="0">
              <a:lnSpc>
                <a:spcPct val="107000"/>
              </a:lnSpc>
              <a:spcAft>
                <a:spcPts val="0"/>
              </a:spcAft>
              <a:buNone/>
            </a:pPr>
            <a:r>
              <a:rPr lang="en-GB" dirty="0" smtClean="0"/>
              <a:t> </a:t>
            </a:r>
          </a:p>
          <a:p>
            <a:pPr hangingPunct="0">
              <a:lnSpc>
                <a:spcPct val="107000"/>
              </a:lnSpc>
              <a:spcAft>
                <a:spcPts val="0"/>
              </a:spcAft>
              <a:buNone/>
            </a:pPr>
            <a:r>
              <a:rPr lang="en-GB" dirty="0" smtClean="0"/>
              <a:t>a song that assembles the earth                           5</a:t>
            </a:r>
          </a:p>
          <a:p>
            <a:pPr hangingPunct="0">
              <a:lnSpc>
                <a:spcPct val="107000"/>
              </a:lnSpc>
              <a:spcAft>
                <a:spcPts val="0"/>
              </a:spcAft>
              <a:buNone/>
            </a:pPr>
            <a:r>
              <a:rPr lang="en-GB" dirty="0" smtClean="0"/>
              <a:t>out of nine notes and silence.</a:t>
            </a:r>
          </a:p>
          <a:p>
            <a:pPr hangingPunct="0">
              <a:lnSpc>
                <a:spcPct val="107000"/>
              </a:lnSpc>
              <a:spcAft>
                <a:spcPts val="0"/>
              </a:spcAft>
              <a:buNone/>
            </a:pPr>
            <a:r>
              <a:rPr lang="en-GB" dirty="0" smtClean="0"/>
              <a:t>out of the unformed gloom before dawn</a:t>
            </a:r>
          </a:p>
          <a:p>
            <a:pPr hangingPunct="0">
              <a:lnSpc>
                <a:spcPct val="107000"/>
              </a:lnSpc>
              <a:spcAft>
                <a:spcPts val="0"/>
              </a:spcAft>
              <a:buNone/>
            </a:pPr>
            <a:r>
              <a:rPr lang="en-GB" dirty="0" smtClean="0"/>
              <a:t>where every tree is a problem to be solved by birdsong.</a:t>
            </a:r>
          </a:p>
          <a:p>
            <a:pPr hangingPunct="0">
              <a:lnSpc>
                <a:spcPct val="107000"/>
              </a:lnSpc>
              <a:spcAft>
                <a:spcPts val="0"/>
              </a:spcAft>
              <a:buNone/>
            </a:pPr>
            <a:r>
              <a:rPr lang="en-GB" dirty="0" smtClean="0"/>
              <a:t> </a:t>
            </a:r>
          </a:p>
          <a:p>
            <a:pPr hangingPunct="0">
              <a:lnSpc>
                <a:spcPct val="107000"/>
              </a:lnSpc>
              <a:spcAft>
                <a:spcPts val="0"/>
              </a:spcAft>
              <a:buNone/>
            </a:pPr>
            <a:r>
              <a:rPr lang="en-GB" dirty="0" err="1" smtClean="0"/>
              <a:t>Crex</a:t>
            </a:r>
            <a:r>
              <a:rPr lang="en-GB" dirty="0" smtClean="0"/>
              <a:t> </a:t>
            </a:r>
            <a:r>
              <a:rPr lang="en-GB" dirty="0" err="1" smtClean="0"/>
              <a:t>Crex</a:t>
            </a:r>
            <a:r>
              <a:rPr lang="en-GB" dirty="0" smtClean="0"/>
              <a:t> </a:t>
            </a:r>
            <a:r>
              <a:rPr lang="en-GB" dirty="0" err="1" smtClean="0"/>
              <a:t>Corcorovado</a:t>
            </a:r>
            <a:r>
              <a:rPr lang="en-GB" dirty="0" smtClean="0"/>
              <a:t>,</a:t>
            </a:r>
          </a:p>
          <a:p>
            <a:pPr hangingPunct="0">
              <a:lnSpc>
                <a:spcPct val="107000"/>
              </a:lnSpc>
              <a:spcAft>
                <a:spcPts val="0"/>
              </a:spcAft>
              <a:buNone/>
            </a:pPr>
            <a:r>
              <a:rPr lang="en-GB" dirty="0" smtClean="0"/>
              <a:t>letting the pieces fall where they may,              10</a:t>
            </a:r>
          </a:p>
          <a:p>
            <a:pPr hangingPunct="0">
              <a:lnSpc>
                <a:spcPct val="107000"/>
              </a:lnSpc>
              <a:spcAft>
                <a:spcPts val="0"/>
              </a:spcAft>
              <a:buNone/>
            </a:pPr>
            <a:r>
              <a:rPr lang="en-GB" dirty="0" smtClean="0"/>
              <a:t>every dawn divides into the distinct</a:t>
            </a:r>
          </a:p>
          <a:p>
            <a:pPr hangingPunct="0">
              <a:lnSpc>
                <a:spcPct val="107000"/>
              </a:lnSpc>
              <a:spcAft>
                <a:spcPts val="0"/>
              </a:spcAft>
              <a:buNone/>
            </a:pPr>
            <a:r>
              <a:rPr lang="en-GB" dirty="0" smtClean="0"/>
              <a:t>misgiving between alternate voices</a:t>
            </a:r>
          </a:p>
          <a:p>
            <a:pPr hangingPunct="0">
              <a:lnSpc>
                <a:spcPct val="107000"/>
              </a:lnSpc>
              <a:spcAft>
                <a:spcPts val="0"/>
              </a:spcAft>
              <a:buNone/>
            </a:pPr>
            <a:r>
              <a:rPr lang="en-GB" dirty="0" smtClean="0"/>
              <a:t> </a:t>
            </a:r>
          </a:p>
          <a:p>
            <a:pPr hangingPunct="0">
              <a:lnSpc>
                <a:spcPct val="107000"/>
              </a:lnSpc>
              <a:spcAft>
                <a:spcPts val="0"/>
              </a:spcAft>
              <a:buNone/>
            </a:pPr>
            <a:endParaRPr lang="en-GB" dirty="0" smtClean="0"/>
          </a:p>
          <a:p>
            <a:pPr hangingPunct="0">
              <a:lnSpc>
                <a:spcPct val="107000"/>
              </a:lnSpc>
              <a:spcAft>
                <a:spcPts val="0"/>
              </a:spcAft>
              <a:buNone/>
            </a:pPr>
            <a:endParaRPr lang="en-GB" dirty="0" smtClean="0"/>
          </a:p>
          <a:p>
            <a:pPr hangingPunct="0">
              <a:lnSpc>
                <a:spcPct val="107000"/>
              </a:lnSpc>
              <a:spcAft>
                <a:spcPts val="0"/>
              </a:spcAft>
              <a:buNone/>
            </a:pPr>
            <a:endParaRPr lang="en-GB" dirty="0" smtClean="0"/>
          </a:p>
          <a:p>
            <a:pPr hangingPunct="0">
              <a:lnSpc>
                <a:spcPct val="107000"/>
              </a:lnSpc>
              <a:spcAft>
                <a:spcPts val="0"/>
              </a:spcAft>
              <a:buNone/>
            </a:pPr>
            <a:endParaRPr lang="en-GB" dirty="0" smtClean="0"/>
          </a:p>
          <a:p>
            <a:pPr hangingPunct="0">
              <a:lnSpc>
                <a:spcPct val="107000"/>
              </a:lnSpc>
              <a:spcAft>
                <a:spcPts val="0"/>
              </a:spcAft>
              <a:buNone/>
            </a:pPr>
            <a:r>
              <a:rPr lang="en-GB" dirty="0" smtClean="0"/>
              <a:t>sung repeatedly by two birds at intervals</a:t>
            </a:r>
          </a:p>
          <a:p>
            <a:pPr hangingPunct="0">
              <a:lnSpc>
                <a:spcPct val="107000"/>
              </a:lnSpc>
              <a:spcAft>
                <a:spcPts val="0"/>
              </a:spcAft>
              <a:buNone/>
            </a:pPr>
            <a:r>
              <a:rPr lang="en-GB" dirty="0" smtClean="0"/>
              <a:t>out of nine notes and silence.</a:t>
            </a:r>
          </a:p>
          <a:p>
            <a:pPr hangingPunct="0">
              <a:lnSpc>
                <a:spcPct val="107000"/>
              </a:lnSpc>
              <a:buNone/>
            </a:pPr>
            <a:r>
              <a:rPr lang="en-GB" dirty="0" smtClean="0"/>
              <a:t>while the sun, with its fingers to the earth,             15</a:t>
            </a:r>
          </a:p>
          <a:p>
            <a:pPr hangingPunct="0">
              <a:lnSpc>
                <a:spcPct val="107000"/>
              </a:lnSpc>
              <a:buNone/>
            </a:pPr>
            <a:r>
              <a:rPr lang="en-GB" dirty="0" smtClean="0"/>
              <a:t>as the sun proceeds so it gathers instruments:</a:t>
            </a:r>
          </a:p>
          <a:p>
            <a:pPr hangingPunct="0">
              <a:lnSpc>
                <a:spcPct val="107000"/>
              </a:lnSpc>
              <a:buNone/>
            </a:pPr>
            <a:r>
              <a:rPr lang="en-GB" dirty="0" smtClean="0"/>
              <a:t> </a:t>
            </a:r>
          </a:p>
          <a:p>
            <a:pPr hangingPunct="0">
              <a:lnSpc>
                <a:spcPct val="107000"/>
              </a:lnSpc>
              <a:buNone/>
            </a:pPr>
            <a:r>
              <a:rPr lang="en-GB" dirty="0" smtClean="0"/>
              <a:t>it gathers the yard with its echoes and scaffolding sounds,</a:t>
            </a:r>
          </a:p>
          <a:p>
            <a:pPr hangingPunct="0">
              <a:lnSpc>
                <a:spcPct val="107000"/>
              </a:lnSpc>
              <a:buNone/>
            </a:pPr>
            <a:r>
              <a:rPr lang="en-GB" dirty="0" smtClean="0"/>
              <a:t>it gathers the swerving away sound of the road,</a:t>
            </a:r>
          </a:p>
          <a:p>
            <a:pPr hangingPunct="0">
              <a:lnSpc>
                <a:spcPct val="107000"/>
              </a:lnSpc>
              <a:buNone/>
            </a:pPr>
            <a:r>
              <a:rPr lang="en-GB" dirty="0" smtClean="0"/>
              <a:t>it gathers the river shivering in a wet field, </a:t>
            </a:r>
          </a:p>
          <a:p>
            <a:pPr hangingPunct="0">
              <a:lnSpc>
                <a:spcPct val="107000"/>
              </a:lnSpc>
              <a:buNone/>
            </a:pPr>
            <a:r>
              <a:rPr lang="en-GB" dirty="0" smtClean="0"/>
              <a:t>it gathers the three small bones in the dark of the eardrum;			      20</a:t>
            </a:r>
          </a:p>
          <a:p>
            <a:pPr hangingPunct="0">
              <a:lnSpc>
                <a:spcPct val="107000"/>
              </a:lnSpc>
              <a:buNone/>
            </a:pPr>
            <a:r>
              <a:rPr lang="en-GB" dirty="0" smtClean="0"/>
              <a:t> </a:t>
            </a:r>
          </a:p>
          <a:p>
            <a:pPr hangingPunct="0">
              <a:lnSpc>
                <a:spcPct val="107000"/>
              </a:lnSpc>
              <a:buNone/>
            </a:pPr>
            <a:r>
              <a:rPr lang="en-GB" dirty="0" smtClean="0"/>
              <a:t>it gathers the big bass silence of clouds</a:t>
            </a:r>
          </a:p>
          <a:p>
            <a:pPr hangingPunct="0">
              <a:lnSpc>
                <a:spcPct val="107000"/>
              </a:lnSpc>
              <a:buNone/>
            </a:pPr>
            <a:r>
              <a:rPr lang="en-GB" dirty="0" smtClean="0"/>
              <a:t>and the mind whispering in its shell</a:t>
            </a:r>
          </a:p>
          <a:p>
            <a:pPr hangingPunct="0">
              <a:lnSpc>
                <a:spcPct val="107000"/>
              </a:lnSpc>
              <a:buNone/>
            </a:pPr>
            <a:r>
              <a:rPr lang="en-GB" dirty="0" smtClean="0"/>
              <a:t>and all trees, with their ears to the air,</a:t>
            </a:r>
          </a:p>
          <a:p>
            <a:pPr hangingPunct="0">
              <a:lnSpc>
                <a:spcPct val="107000"/>
              </a:lnSpc>
              <a:buNone/>
            </a:pPr>
            <a:r>
              <a:rPr lang="en-GB" dirty="0" smtClean="0"/>
              <a:t>seeking a steady state and singing it over till it settles</a:t>
            </a:r>
            <a:endParaRPr lang="en-GB" dirty="0" smtClean="0">
              <a:latin typeface="Times New Roman" panose="02020603050405020304" pitchFamily="18" charset="0"/>
              <a:ea typeface="Times New Roman" panose="02020603050405020304" pitchFamily="18" charset="0"/>
              <a:cs typeface="Times New Roman" panose="02020603050405020304" pitchFamily="18" charset="0"/>
            </a:endParaRPr>
          </a:p>
          <a:p>
            <a:pPr hangingPunct="0">
              <a:lnSpc>
                <a:spcPct val="107000"/>
              </a:lnSpc>
              <a:spcAft>
                <a:spcPts val="0"/>
              </a:spcAft>
            </a:pPr>
            <a:endParaRPr lang="en-GB"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91440"/>
            <a:ext cx="8640960" cy="817279"/>
          </a:xfrm>
        </p:spPr>
        <p:txBody>
          <a:bodyPr>
            <a:normAutofit fontScale="90000"/>
          </a:bodyPr>
          <a:lstStyle/>
          <a:p>
            <a:r>
              <a:rPr lang="en-GB" sz="3200" dirty="0" smtClean="0"/>
              <a:t>Resistance to </a:t>
            </a:r>
            <a:r>
              <a:rPr lang="en-GB" sz="3200" dirty="0" err="1" smtClean="0"/>
              <a:t>thingification</a:t>
            </a:r>
            <a:r>
              <a:rPr lang="en-GB" sz="3200" dirty="0" smtClean="0"/>
              <a:t>: Process in ‘Birdsong for two voices’ by Alice Oswald</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396187504"/>
              </p:ext>
            </p:extLst>
          </p:nvPr>
        </p:nvGraphicFramePr>
        <p:xfrm>
          <a:off x="251520" y="701040"/>
          <a:ext cx="8208912" cy="6163437"/>
        </p:xfrm>
        <a:graphic>
          <a:graphicData uri="http://schemas.openxmlformats.org/drawingml/2006/table">
            <a:tbl>
              <a:tblPr firstRow="1" firstCol="1" bandRow="1">
                <a:tableStyleId>{2D5ABB26-0587-4C30-8999-92F81FD0307C}</a:tableStyleId>
              </a:tblPr>
              <a:tblGrid>
                <a:gridCol w="4366201"/>
                <a:gridCol w="3842711"/>
              </a:tblGrid>
              <a:tr h="5516157">
                <a:tc>
                  <a:txBody>
                    <a:bodyPr/>
                    <a:lstStyle/>
                    <a:p>
                      <a:pPr hangingPunct="0">
                        <a:lnSpc>
                          <a:spcPct val="107000"/>
                        </a:lnSpc>
                        <a:spcAft>
                          <a:spcPts val="0"/>
                        </a:spcAft>
                      </a:pPr>
                      <a:endParaRPr lang="en-GB" sz="1800" dirty="0" smtClean="0">
                        <a:effectLst/>
                      </a:endParaRPr>
                    </a:p>
                    <a:p>
                      <a:pPr hangingPunct="0">
                        <a:lnSpc>
                          <a:spcPct val="107000"/>
                        </a:lnSpc>
                        <a:spcAft>
                          <a:spcPts val="0"/>
                        </a:spcAft>
                      </a:pPr>
                      <a:r>
                        <a:rPr lang="en-GB" sz="1800" u="none" dirty="0" smtClean="0">
                          <a:solidFill>
                            <a:schemeClr val="tx1"/>
                          </a:solidFill>
                          <a:effectLst/>
                        </a:rPr>
                        <a:t>a </a:t>
                      </a:r>
                      <a:r>
                        <a:rPr lang="en-GB" sz="1800" u="none" dirty="0">
                          <a:solidFill>
                            <a:schemeClr val="tx1"/>
                          </a:solidFill>
                          <a:effectLst/>
                        </a:rPr>
                        <a:t>spiral ascending the morning,</a:t>
                      </a:r>
                    </a:p>
                    <a:p>
                      <a:pPr hangingPunct="0">
                        <a:lnSpc>
                          <a:spcPct val="107000"/>
                        </a:lnSpc>
                        <a:spcAft>
                          <a:spcPts val="0"/>
                        </a:spcAft>
                      </a:pPr>
                      <a:r>
                        <a:rPr lang="en-GB" sz="1800" u="none" dirty="0">
                          <a:solidFill>
                            <a:schemeClr val="tx1"/>
                          </a:solidFill>
                          <a:effectLst/>
                        </a:rPr>
                        <a:t>climbing by means of </a:t>
                      </a:r>
                      <a:r>
                        <a:rPr lang="en-GB" sz="1800" u="none" dirty="0">
                          <a:solidFill>
                            <a:srgbClr val="7030A0"/>
                          </a:solidFill>
                          <a:effectLst/>
                        </a:rPr>
                        <a:t>a song </a:t>
                      </a:r>
                      <a:r>
                        <a:rPr lang="en-GB" sz="1800" u="none" dirty="0">
                          <a:solidFill>
                            <a:schemeClr val="tx1"/>
                          </a:solidFill>
                          <a:effectLst/>
                        </a:rPr>
                        <a:t>into the sun,</a:t>
                      </a:r>
                    </a:p>
                    <a:p>
                      <a:pPr hangingPunct="0">
                        <a:lnSpc>
                          <a:spcPct val="107000"/>
                        </a:lnSpc>
                        <a:spcAft>
                          <a:spcPts val="0"/>
                        </a:spcAft>
                      </a:pPr>
                      <a:r>
                        <a:rPr lang="en-GB" sz="1800" u="none" dirty="0">
                          <a:solidFill>
                            <a:schemeClr val="tx1"/>
                          </a:solidFill>
                          <a:effectLst/>
                        </a:rPr>
                        <a:t>to be sung reciprocally by two birds at intervals</a:t>
                      </a:r>
                    </a:p>
                    <a:p>
                      <a:pPr hangingPunct="0">
                        <a:lnSpc>
                          <a:spcPct val="107000"/>
                        </a:lnSpc>
                        <a:spcAft>
                          <a:spcPts val="0"/>
                        </a:spcAft>
                      </a:pPr>
                      <a:r>
                        <a:rPr lang="en-GB" sz="1800" u="none" dirty="0">
                          <a:solidFill>
                            <a:schemeClr val="tx1"/>
                          </a:solidFill>
                          <a:effectLst/>
                        </a:rPr>
                        <a:t>in the same tree but not quite in time.</a:t>
                      </a:r>
                    </a:p>
                    <a:p>
                      <a:pPr hangingPunct="0">
                        <a:lnSpc>
                          <a:spcPct val="107000"/>
                        </a:lnSpc>
                        <a:spcAft>
                          <a:spcPts val="0"/>
                        </a:spcAft>
                      </a:pPr>
                      <a:r>
                        <a:rPr lang="en-GB" sz="1800" u="none" dirty="0">
                          <a:solidFill>
                            <a:schemeClr val="tx1"/>
                          </a:solidFill>
                          <a:effectLst/>
                        </a:rPr>
                        <a:t> </a:t>
                      </a:r>
                    </a:p>
                    <a:p>
                      <a:pPr hangingPunct="0">
                        <a:lnSpc>
                          <a:spcPct val="107000"/>
                        </a:lnSpc>
                        <a:spcAft>
                          <a:spcPts val="0"/>
                        </a:spcAft>
                      </a:pPr>
                      <a:r>
                        <a:rPr lang="en-GB" sz="1800" u="none" dirty="0">
                          <a:solidFill>
                            <a:schemeClr val="tx1"/>
                          </a:solidFill>
                          <a:effectLst/>
                        </a:rPr>
                        <a:t>a </a:t>
                      </a:r>
                      <a:r>
                        <a:rPr lang="en-GB" sz="1800" u="none" dirty="0" smtClean="0">
                          <a:solidFill>
                            <a:srgbClr val="7030A0"/>
                          </a:solidFill>
                          <a:effectLst/>
                        </a:rPr>
                        <a:t>so</a:t>
                      </a:r>
                      <a:r>
                        <a:rPr lang="en-GB" sz="1800" u="none" dirty="0" smtClean="0">
                          <a:solidFill>
                            <a:srgbClr val="00B050"/>
                          </a:solidFill>
                          <a:effectLst/>
                        </a:rPr>
                        <a:t>ng </a:t>
                      </a:r>
                      <a:r>
                        <a:rPr lang="en-GB" sz="1800" u="none" dirty="0">
                          <a:solidFill>
                            <a:srgbClr val="00B050"/>
                          </a:solidFill>
                          <a:effectLst/>
                        </a:rPr>
                        <a:t>that assembles the earth</a:t>
                      </a:r>
                    </a:p>
                    <a:p>
                      <a:pPr hangingPunct="0">
                        <a:lnSpc>
                          <a:spcPct val="107000"/>
                        </a:lnSpc>
                        <a:spcAft>
                          <a:spcPts val="0"/>
                        </a:spcAft>
                      </a:pPr>
                      <a:r>
                        <a:rPr lang="en-GB" sz="1800" u="none" dirty="0">
                          <a:solidFill>
                            <a:schemeClr val="tx1"/>
                          </a:solidFill>
                          <a:effectLst/>
                        </a:rPr>
                        <a:t>out of nine notes and silence.</a:t>
                      </a:r>
                    </a:p>
                    <a:p>
                      <a:pPr hangingPunct="0">
                        <a:lnSpc>
                          <a:spcPct val="107000"/>
                        </a:lnSpc>
                        <a:spcAft>
                          <a:spcPts val="0"/>
                        </a:spcAft>
                      </a:pPr>
                      <a:r>
                        <a:rPr lang="en-GB" sz="1800" u="none" dirty="0">
                          <a:solidFill>
                            <a:schemeClr val="tx1"/>
                          </a:solidFill>
                          <a:effectLst/>
                        </a:rPr>
                        <a:t>out of the unformed gloom before dawn</a:t>
                      </a:r>
                    </a:p>
                    <a:p>
                      <a:pPr hangingPunct="0">
                        <a:lnSpc>
                          <a:spcPct val="107000"/>
                        </a:lnSpc>
                        <a:spcAft>
                          <a:spcPts val="0"/>
                        </a:spcAft>
                      </a:pPr>
                      <a:r>
                        <a:rPr lang="en-GB" sz="1800" u="none" dirty="0">
                          <a:solidFill>
                            <a:schemeClr val="tx1"/>
                          </a:solidFill>
                          <a:effectLst/>
                        </a:rPr>
                        <a:t>where every tree is </a:t>
                      </a:r>
                      <a:r>
                        <a:rPr lang="en-GB" sz="1800" u="none" dirty="0">
                          <a:solidFill>
                            <a:srgbClr val="00B050"/>
                          </a:solidFill>
                          <a:effectLst/>
                        </a:rPr>
                        <a:t>a problem to be solved by</a:t>
                      </a:r>
                      <a:r>
                        <a:rPr lang="en-GB" sz="1800" u="none" dirty="0">
                          <a:solidFill>
                            <a:schemeClr val="tx1"/>
                          </a:solidFill>
                          <a:effectLst/>
                        </a:rPr>
                        <a:t> </a:t>
                      </a:r>
                      <a:r>
                        <a:rPr lang="en-GB" sz="1800" u="none" dirty="0">
                          <a:solidFill>
                            <a:srgbClr val="7030A0"/>
                          </a:solidFill>
                          <a:effectLst/>
                        </a:rPr>
                        <a:t>bird</a:t>
                      </a:r>
                      <a:r>
                        <a:rPr lang="en-GB" sz="1800" u="none" dirty="0">
                          <a:solidFill>
                            <a:srgbClr val="00B050"/>
                          </a:solidFill>
                          <a:effectLst/>
                        </a:rPr>
                        <a:t>song</a:t>
                      </a:r>
                      <a:r>
                        <a:rPr lang="en-GB" sz="1800" u="none" dirty="0">
                          <a:solidFill>
                            <a:schemeClr val="tx1"/>
                          </a:solidFill>
                          <a:effectLst/>
                        </a:rPr>
                        <a:t>.</a:t>
                      </a:r>
                    </a:p>
                    <a:p>
                      <a:pPr hangingPunct="0">
                        <a:lnSpc>
                          <a:spcPct val="107000"/>
                        </a:lnSpc>
                        <a:spcAft>
                          <a:spcPts val="0"/>
                        </a:spcAft>
                      </a:pPr>
                      <a:r>
                        <a:rPr lang="en-GB" sz="1800" u="none" dirty="0">
                          <a:solidFill>
                            <a:schemeClr val="tx1"/>
                          </a:solidFill>
                          <a:effectLst/>
                        </a:rPr>
                        <a:t> </a:t>
                      </a:r>
                    </a:p>
                    <a:p>
                      <a:pPr hangingPunct="0">
                        <a:lnSpc>
                          <a:spcPct val="107000"/>
                        </a:lnSpc>
                        <a:spcAft>
                          <a:spcPts val="0"/>
                        </a:spcAft>
                      </a:pPr>
                      <a:r>
                        <a:rPr lang="en-GB" sz="1800" u="none" dirty="0">
                          <a:solidFill>
                            <a:schemeClr val="tx1"/>
                          </a:solidFill>
                          <a:effectLst/>
                        </a:rPr>
                        <a:t>Crex </a:t>
                      </a:r>
                      <a:r>
                        <a:rPr lang="en-GB" sz="1800" u="none" dirty="0" err="1">
                          <a:solidFill>
                            <a:schemeClr val="tx1"/>
                          </a:solidFill>
                          <a:effectLst/>
                        </a:rPr>
                        <a:t>Crex</a:t>
                      </a:r>
                      <a:r>
                        <a:rPr lang="en-GB" sz="1800" u="none" dirty="0">
                          <a:solidFill>
                            <a:schemeClr val="tx1"/>
                          </a:solidFill>
                          <a:effectLst/>
                        </a:rPr>
                        <a:t> </a:t>
                      </a:r>
                      <a:r>
                        <a:rPr lang="en-GB" sz="1800" u="none" dirty="0" err="1">
                          <a:solidFill>
                            <a:schemeClr val="tx1"/>
                          </a:solidFill>
                          <a:effectLst/>
                        </a:rPr>
                        <a:t>Corcorovado</a:t>
                      </a:r>
                      <a:r>
                        <a:rPr lang="en-GB" sz="1800" u="none" dirty="0">
                          <a:solidFill>
                            <a:schemeClr val="tx1"/>
                          </a:solidFill>
                          <a:effectLst/>
                        </a:rPr>
                        <a:t>,</a:t>
                      </a:r>
                    </a:p>
                    <a:p>
                      <a:pPr hangingPunct="0">
                        <a:lnSpc>
                          <a:spcPct val="107000"/>
                        </a:lnSpc>
                        <a:spcAft>
                          <a:spcPts val="0"/>
                        </a:spcAft>
                      </a:pPr>
                      <a:r>
                        <a:rPr lang="en-GB" sz="1800" u="none" dirty="0">
                          <a:solidFill>
                            <a:schemeClr val="tx1"/>
                          </a:solidFill>
                          <a:effectLst/>
                        </a:rPr>
                        <a:t>letting the pieces fall where they may,</a:t>
                      </a:r>
                    </a:p>
                    <a:p>
                      <a:pPr hangingPunct="0">
                        <a:lnSpc>
                          <a:spcPct val="107000"/>
                        </a:lnSpc>
                        <a:spcAft>
                          <a:spcPts val="0"/>
                        </a:spcAft>
                      </a:pPr>
                      <a:r>
                        <a:rPr lang="en-GB" sz="1800" u="none" dirty="0">
                          <a:solidFill>
                            <a:schemeClr val="tx1"/>
                          </a:solidFill>
                          <a:effectLst/>
                        </a:rPr>
                        <a:t>every dawn divides into the distinct</a:t>
                      </a:r>
                    </a:p>
                    <a:p>
                      <a:pPr hangingPunct="0">
                        <a:lnSpc>
                          <a:spcPct val="107000"/>
                        </a:lnSpc>
                        <a:spcAft>
                          <a:spcPts val="0"/>
                        </a:spcAft>
                      </a:pPr>
                      <a:r>
                        <a:rPr lang="en-GB" sz="1800" u="none" dirty="0">
                          <a:solidFill>
                            <a:srgbClr val="7030A0"/>
                          </a:solidFill>
                          <a:effectLst/>
                        </a:rPr>
                        <a:t>misgiving</a:t>
                      </a:r>
                      <a:r>
                        <a:rPr lang="en-GB" sz="1800" u="none" dirty="0">
                          <a:solidFill>
                            <a:schemeClr val="tx1"/>
                          </a:solidFill>
                          <a:effectLst/>
                        </a:rPr>
                        <a:t> between alternate voices</a:t>
                      </a:r>
                    </a:p>
                    <a:p>
                      <a:pPr hangingPunct="0">
                        <a:lnSpc>
                          <a:spcPct val="107000"/>
                        </a:lnSpc>
                        <a:spcAft>
                          <a:spcPts val="0"/>
                        </a:spcAft>
                      </a:pPr>
                      <a:r>
                        <a:rPr lang="en-GB" sz="1800" u="none" dirty="0">
                          <a:solidFill>
                            <a:schemeClr val="tx1"/>
                          </a:solidFill>
                          <a:effectLst/>
                        </a:rPr>
                        <a:t> </a:t>
                      </a:r>
                    </a:p>
                    <a:p>
                      <a:pPr hangingPunct="0">
                        <a:lnSpc>
                          <a:spcPct val="107000"/>
                        </a:lnSpc>
                        <a:spcAft>
                          <a:spcPts val="0"/>
                        </a:spcAft>
                      </a:pPr>
                      <a:r>
                        <a:rPr lang="en-GB" sz="1800" u="none" dirty="0">
                          <a:solidFill>
                            <a:schemeClr val="tx1"/>
                          </a:solidFill>
                          <a:effectLst/>
                        </a:rPr>
                        <a:t>sung repeatedly by two birds at intervals</a:t>
                      </a:r>
                    </a:p>
                    <a:p>
                      <a:pPr hangingPunct="0">
                        <a:lnSpc>
                          <a:spcPct val="107000"/>
                        </a:lnSpc>
                        <a:spcAft>
                          <a:spcPts val="0"/>
                        </a:spcAft>
                      </a:pPr>
                      <a:r>
                        <a:rPr lang="en-GB" sz="1800" u="none" dirty="0">
                          <a:solidFill>
                            <a:schemeClr val="tx1"/>
                          </a:solidFill>
                          <a:effectLst/>
                        </a:rPr>
                        <a:t>out of nine notes and silence</a:t>
                      </a:r>
                      <a:r>
                        <a:rPr lang="en-GB" sz="1800" dirty="0" smtClean="0">
                          <a:effectLst/>
                        </a:rPr>
                        <a:t>.</a:t>
                      </a:r>
                      <a:endParaRPr lang="en-GB" sz="1800" dirty="0">
                        <a:effectLst/>
                      </a:endParaRPr>
                    </a:p>
                  </a:txBody>
                  <a:tcPr marL="33725" marR="33725" marT="0" marB="0"/>
                </a:tc>
                <a:tc>
                  <a:txBody>
                    <a:bodyPr/>
                    <a:lstStyle/>
                    <a:p>
                      <a:pPr hangingPunct="0">
                        <a:lnSpc>
                          <a:spcPct val="107000"/>
                        </a:lnSpc>
                        <a:spcAft>
                          <a:spcPts val="0"/>
                        </a:spcAft>
                      </a:pPr>
                      <a:r>
                        <a:rPr lang="en-GB" sz="1800" dirty="0">
                          <a:effectLst/>
                        </a:rPr>
                        <a:t> </a:t>
                      </a:r>
                    </a:p>
                    <a:p>
                      <a:pPr hangingPunct="0">
                        <a:lnSpc>
                          <a:spcPct val="107000"/>
                        </a:lnSpc>
                        <a:spcAft>
                          <a:spcPts val="0"/>
                        </a:spcAft>
                      </a:pPr>
                      <a:r>
                        <a:rPr lang="en-GB" sz="1800" dirty="0">
                          <a:effectLst/>
                        </a:rPr>
                        <a:t> </a:t>
                      </a:r>
                      <a:endParaRPr lang="en-GB" sz="1800" dirty="0" smtClean="0">
                        <a:effectLst/>
                      </a:endParaRPr>
                    </a:p>
                    <a:p>
                      <a:pPr hangingPunct="0">
                        <a:lnSpc>
                          <a:spcPct val="107000"/>
                        </a:lnSpc>
                        <a:spcAft>
                          <a:spcPts val="0"/>
                        </a:spcAft>
                      </a:pPr>
                      <a:r>
                        <a:rPr lang="en-GB" sz="1800" b="0" dirty="0" smtClean="0">
                          <a:solidFill>
                            <a:srgbClr val="7030A0"/>
                          </a:solidFill>
                          <a:effectLst/>
                        </a:rPr>
                        <a:t>Nominalisation</a:t>
                      </a:r>
                    </a:p>
                    <a:p>
                      <a:pPr hangingPunct="0">
                        <a:lnSpc>
                          <a:spcPct val="107000"/>
                        </a:lnSpc>
                        <a:spcAft>
                          <a:spcPts val="0"/>
                        </a:spcAft>
                      </a:pPr>
                      <a:r>
                        <a:rPr lang="en-GB" sz="1800" b="0" dirty="0">
                          <a:effectLst/>
                        </a:rPr>
                        <a:t> </a:t>
                      </a:r>
                    </a:p>
                    <a:p>
                      <a:pPr hangingPunct="0">
                        <a:lnSpc>
                          <a:spcPct val="107000"/>
                        </a:lnSpc>
                        <a:spcAft>
                          <a:spcPts val="0"/>
                        </a:spcAft>
                      </a:pPr>
                      <a:endParaRPr lang="en-GB" sz="1800" b="0" dirty="0" smtClean="0">
                        <a:effectLst/>
                      </a:endParaRPr>
                    </a:p>
                    <a:p>
                      <a:pPr hangingPunct="0">
                        <a:lnSpc>
                          <a:spcPct val="107000"/>
                        </a:lnSpc>
                        <a:spcAft>
                          <a:spcPts val="0"/>
                        </a:spcAft>
                      </a:pPr>
                      <a:endParaRPr lang="en-GB" sz="1800" b="0" dirty="0" smtClean="0">
                        <a:solidFill>
                          <a:schemeClr val="tx1"/>
                        </a:solidFill>
                        <a:effectLst/>
                      </a:endParaRPr>
                    </a:p>
                    <a:p>
                      <a:pPr hangingPunct="0">
                        <a:lnSpc>
                          <a:spcPct val="107000"/>
                        </a:lnSpc>
                        <a:spcAft>
                          <a:spcPts val="0"/>
                        </a:spcAft>
                      </a:pPr>
                      <a:endParaRPr lang="en-GB" sz="1800" b="0" dirty="0" smtClean="0">
                        <a:solidFill>
                          <a:schemeClr val="tx1"/>
                        </a:solidFill>
                        <a:effectLst/>
                      </a:endParaRPr>
                    </a:p>
                    <a:p>
                      <a:pPr hangingPunct="0">
                        <a:lnSpc>
                          <a:spcPct val="107000"/>
                        </a:lnSpc>
                        <a:spcAft>
                          <a:spcPts val="0"/>
                        </a:spcAft>
                      </a:pPr>
                      <a:r>
                        <a:rPr lang="en-GB" sz="1800" b="0" dirty="0" smtClean="0">
                          <a:solidFill>
                            <a:srgbClr val="7030A0"/>
                          </a:solidFill>
                          <a:effectLst/>
                        </a:rPr>
                        <a:t>Nominalisation</a:t>
                      </a:r>
                      <a:r>
                        <a:rPr lang="en-GB" sz="1800" b="0" dirty="0" smtClean="0">
                          <a:solidFill>
                            <a:schemeClr val="accent4"/>
                          </a:solidFill>
                          <a:effectLst/>
                        </a:rPr>
                        <a:t> </a:t>
                      </a:r>
                      <a:r>
                        <a:rPr lang="en-GB" sz="1800" b="0" dirty="0">
                          <a:solidFill>
                            <a:schemeClr val="accent4"/>
                          </a:solidFill>
                          <a:effectLst/>
                        </a:rPr>
                        <a:t>as </a:t>
                      </a:r>
                      <a:r>
                        <a:rPr lang="en-GB" sz="1800" b="0" dirty="0" smtClean="0">
                          <a:solidFill>
                            <a:srgbClr val="00B050"/>
                          </a:solidFill>
                          <a:effectLst/>
                        </a:rPr>
                        <a:t>TRANSITIVE ACTOR—creative material process.</a:t>
                      </a:r>
                      <a:endParaRPr lang="en-GB" sz="1800" b="0" dirty="0">
                        <a:solidFill>
                          <a:srgbClr val="00B0F0"/>
                        </a:solidFill>
                        <a:effectLst/>
                      </a:endParaRPr>
                    </a:p>
                    <a:p>
                      <a:pPr hangingPunct="0">
                        <a:lnSpc>
                          <a:spcPct val="107000"/>
                        </a:lnSpc>
                        <a:spcAft>
                          <a:spcPts val="0"/>
                        </a:spcAft>
                      </a:pPr>
                      <a:endParaRPr lang="en-GB" sz="1800" b="0" dirty="0" smtClean="0">
                        <a:effectLst/>
                      </a:endParaRPr>
                    </a:p>
                    <a:p>
                      <a:pPr hangingPunct="0">
                        <a:lnSpc>
                          <a:spcPct val="107000"/>
                        </a:lnSpc>
                        <a:spcAft>
                          <a:spcPts val="0"/>
                        </a:spcAft>
                      </a:pPr>
                      <a:endParaRPr lang="en-GB" sz="1800" b="0" dirty="0" smtClean="0">
                        <a:effectLst/>
                      </a:endParaRPr>
                    </a:p>
                    <a:p>
                      <a:pPr hangingPunct="0">
                        <a:lnSpc>
                          <a:spcPct val="107000"/>
                        </a:lnSpc>
                        <a:spcAft>
                          <a:spcPts val="0"/>
                        </a:spcAft>
                      </a:pPr>
                      <a:r>
                        <a:rPr lang="en-GB" sz="1800" b="0" dirty="0" smtClean="0">
                          <a:solidFill>
                            <a:srgbClr val="7030A0"/>
                          </a:solidFill>
                          <a:effectLst/>
                        </a:rPr>
                        <a:t>Nominalisation</a:t>
                      </a:r>
                      <a:r>
                        <a:rPr lang="en-GB" sz="1800" b="0" dirty="0" smtClean="0">
                          <a:solidFill>
                            <a:srgbClr val="00B050"/>
                          </a:solidFill>
                          <a:effectLst/>
                        </a:rPr>
                        <a:t> </a:t>
                      </a:r>
                      <a:r>
                        <a:rPr lang="en-GB" sz="1800" b="0" dirty="0">
                          <a:solidFill>
                            <a:srgbClr val="00B050"/>
                          </a:solidFill>
                          <a:effectLst/>
                        </a:rPr>
                        <a:t>as </a:t>
                      </a:r>
                      <a:r>
                        <a:rPr lang="en-GB" sz="1800" b="0" dirty="0" smtClean="0">
                          <a:solidFill>
                            <a:srgbClr val="00B050"/>
                          </a:solidFill>
                          <a:effectLst/>
                        </a:rPr>
                        <a:t>TRANSITIVE ACTOR</a:t>
                      </a:r>
                      <a:endParaRPr lang="en-GB" sz="1800" b="0" dirty="0">
                        <a:solidFill>
                          <a:srgbClr val="00B050"/>
                        </a:solidFill>
                        <a:effectLst/>
                      </a:endParaRPr>
                    </a:p>
                    <a:p>
                      <a:pPr hangingPunct="0">
                        <a:lnSpc>
                          <a:spcPct val="107000"/>
                        </a:lnSpc>
                        <a:spcAft>
                          <a:spcPts val="0"/>
                        </a:spcAft>
                      </a:pPr>
                      <a:r>
                        <a:rPr lang="en-GB" sz="1800" b="0" dirty="0">
                          <a:effectLst/>
                        </a:rPr>
                        <a:t> </a:t>
                      </a:r>
                      <a:endParaRPr lang="en-GB" sz="1800" b="0" dirty="0">
                        <a:solidFill>
                          <a:srgbClr val="00B050"/>
                        </a:solidFill>
                        <a:effectLst/>
                      </a:endParaRPr>
                    </a:p>
                    <a:p>
                      <a:pPr hangingPunct="0">
                        <a:lnSpc>
                          <a:spcPct val="107000"/>
                        </a:lnSpc>
                        <a:spcAft>
                          <a:spcPts val="0"/>
                        </a:spcAft>
                      </a:pPr>
                      <a:endParaRPr lang="en-GB" sz="1800" b="0" dirty="0" smtClean="0">
                        <a:effectLst/>
                      </a:endParaRPr>
                    </a:p>
                    <a:p>
                      <a:pPr hangingPunct="0">
                        <a:lnSpc>
                          <a:spcPct val="107000"/>
                        </a:lnSpc>
                        <a:spcAft>
                          <a:spcPts val="0"/>
                        </a:spcAft>
                      </a:pPr>
                      <a:endParaRPr lang="en-GB" sz="1800" b="0" dirty="0" smtClean="0">
                        <a:effectLst/>
                      </a:endParaRPr>
                    </a:p>
                    <a:p>
                      <a:pPr hangingPunct="0">
                        <a:lnSpc>
                          <a:spcPct val="107000"/>
                        </a:lnSpc>
                        <a:spcAft>
                          <a:spcPts val="0"/>
                        </a:spcAft>
                      </a:pPr>
                      <a:endParaRPr lang="en-GB" sz="1800" b="0" dirty="0" smtClean="0">
                        <a:effectLst/>
                      </a:endParaRPr>
                    </a:p>
                    <a:p>
                      <a:pPr hangingPunct="0">
                        <a:lnSpc>
                          <a:spcPct val="107000"/>
                        </a:lnSpc>
                        <a:spcAft>
                          <a:spcPts val="0"/>
                        </a:spcAft>
                      </a:pPr>
                      <a:r>
                        <a:rPr lang="en-GB" sz="1800" b="0" dirty="0" smtClean="0">
                          <a:solidFill>
                            <a:srgbClr val="7030A0"/>
                          </a:solidFill>
                          <a:effectLst/>
                        </a:rPr>
                        <a:t>Nominalisation</a:t>
                      </a:r>
                      <a:endParaRPr lang="en-GB" sz="1800" b="0" dirty="0" smtClean="0">
                        <a:solidFill>
                          <a:srgbClr val="0070C0"/>
                        </a:solidFill>
                        <a:effectLst/>
                      </a:endParaRPr>
                    </a:p>
                    <a:p>
                      <a:pPr hangingPunct="0">
                        <a:lnSpc>
                          <a:spcPct val="107000"/>
                        </a:lnSpc>
                        <a:spcAft>
                          <a:spcPts val="0"/>
                        </a:spcAft>
                      </a:pPr>
                      <a:endParaRPr lang="en-GB" sz="1800" b="0" dirty="0" smtClean="0">
                        <a:solidFill>
                          <a:srgbClr val="0070C0"/>
                        </a:solidFill>
                        <a:effectLst/>
                      </a:endParaRPr>
                    </a:p>
                    <a:p>
                      <a:pPr hangingPunct="0">
                        <a:lnSpc>
                          <a:spcPct val="107000"/>
                        </a:lnSpc>
                        <a:spcAft>
                          <a:spcPts val="0"/>
                        </a:spcAft>
                      </a:pPr>
                      <a:r>
                        <a:rPr lang="en-GB" sz="1800" b="0" dirty="0">
                          <a:effectLst/>
                        </a:rPr>
                        <a:t> </a:t>
                      </a:r>
                    </a:p>
                    <a:p>
                      <a:pPr hangingPunct="0">
                        <a:lnSpc>
                          <a:spcPct val="107000"/>
                        </a:lnSpc>
                        <a:spcAft>
                          <a:spcPts val="0"/>
                        </a:spcAft>
                      </a:pPr>
                      <a:endParaRPr lang="en-GB" sz="1800" b="0" dirty="0" smtClean="0">
                        <a:solidFill>
                          <a:schemeClr val="accent5">
                            <a:lumMod val="75000"/>
                          </a:schemeClr>
                        </a:solidFill>
                        <a:effectLst/>
                      </a:endParaRPr>
                    </a:p>
                    <a:p>
                      <a:pPr hangingPunct="0">
                        <a:lnSpc>
                          <a:spcPct val="107000"/>
                        </a:lnSpc>
                        <a:spcAft>
                          <a:spcPts val="0"/>
                        </a:spcAft>
                      </a:pPr>
                      <a:r>
                        <a:rPr lang="en-GB" sz="1800" b="0" dirty="0">
                          <a:effectLst/>
                        </a:rPr>
                        <a:t> </a:t>
                      </a:r>
                    </a:p>
                  </a:txBody>
                  <a:tcPr marL="33725" marR="33725" marT="0" marB="0"/>
                </a:tc>
              </a:tr>
            </a:tbl>
          </a:graphicData>
        </a:graphic>
      </p:graphicFrame>
    </p:spTree>
    <p:extLst>
      <p:ext uri="{BB962C8B-B14F-4D97-AF65-F5344CB8AC3E}">
        <p14:creationId xmlns:p14="http://schemas.microsoft.com/office/powerpoint/2010/main" xmlns="" val="25607004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687387"/>
          </a:xfrm>
        </p:spPr>
        <p:txBody>
          <a:bodyPr>
            <a:normAutofit fontScale="90000"/>
          </a:bodyPr>
          <a:lstStyle/>
          <a:p>
            <a:r>
              <a:rPr lang="en-GB" dirty="0" smtClean="0"/>
              <a:t>Birdsong for two voices, </a:t>
            </a:r>
            <a:r>
              <a:rPr lang="en-GB" dirty="0" err="1" smtClean="0"/>
              <a:t>ctd</a:t>
            </a:r>
            <a:r>
              <a:rPr lang="en-GB" dirty="0" smtClean="0"/>
              <a:t>.</a:t>
            </a:r>
            <a:endParaRPr lang="en-US" dirty="0"/>
          </a:p>
        </p:txBody>
      </p:sp>
      <p:sp>
        <p:nvSpPr>
          <p:cNvPr id="3" name="Content Placeholder 2"/>
          <p:cNvSpPr>
            <a:spLocks noGrp="1"/>
          </p:cNvSpPr>
          <p:nvPr>
            <p:ph idx="1"/>
          </p:nvPr>
        </p:nvSpPr>
        <p:spPr>
          <a:xfrm>
            <a:off x="107504" y="836712"/>
            <a:ext cx="8928992" cy="5832648"/>
          </a:xfrm>
        </p:spPr>
        <p:txBody>
          <a:bodyPr numCol="2">
            <a:normAutofit fontScale="40000" lnSpcReduction="20000"/>
          </a:bodyPr>
          <a:lstStyle/>
          <a:p>
            <a:pPr hangingPunct="0">
              <a:lnSpc>
                <a:spcPct val="107000"/>
              </a:lnSpc>
              <a:spcAft>
                <a:spcPts val="0"/>
              </a:spcAft>
              <a:buNone/>
            </a:pPr>
            <a:r>
              <a:rPr lang="en-GB" sz="4500" dirty="0" smtClean="0"/>
              <a:t>while the sun, with its </a:t>
            </a:r>
            <a:r>
              <a:rPr lang="en-GB" sz="4500" dirty="0" smtClean="0">
                <a:solidFill>
                  <a:srgbClr val="FF0000"/>
                </a:solidFill>
              </a:rPr>
              <a:t>fingers</a:t>
            </a:r>
            <a:r>
              <a:rPr lang="en-GB" sz="4500" dirty="0" smtClean="0"/>
              <a:t> to the earth,         </a:t>
            </a:r>
          </a:p>
          <a:p>
            <a:pPr hangingPunct="0">
              <a:lnSpc>
                <a:spcPct val="107000"/>
              </a:lnSpc>
              <a:spcAft>
                <a:spcPts val="0"/>
              </a:spcAft>
              <a:buNone/>
            </a:pPr>
            <a:r>
              <a:rPr lang="en-GB" sz="4500" dirty="0" smtClean="0"/>
              <a:t>as the sun proceeds so </a:t>
            </a:r>
            <a:r>
              <a:rPr lang="en-GB" sz="4500" u="sng" dirty="0" smtClean="0">
                <a:solidFill>
                  <a:srgbClr val="00B050"/>
                </a:solidFill>
              </a:rPr>
              <a:t>it</a:t>
            </a:r>
            <a:r>
              <a:rPr lang="en-GB" sz="4500" dirty="0" smtClean="0">
                <a:solidFill>
                  <a:srgbClr val="00B050"/>
                </a:solidFill>
              </a:rPr>
              <a:t> gathers instruments</a:t>
            </a:r>
            <a:r>
              <a:rPr lang="en-GB" sz="4500" dirty="0" smtClean="0"/>
              <a:t>:</a:t>
            </a:r>
          </a:p>
          <a:p>
            <a:pPr hangingPunct="0">
              <a:lnSpc>
                <a:spcPct val="107000"/>
              </a:lnSpc>
              <a:spcAft>
                <a:spcPts val="0"/>
              </a:spcAft>
              <a:buNone/>
            </a:pPr>
            <a:r>
              <a:rPr lang="en-GB" sz="4500" dirty="0" smtClean="0"/>
              <a:t> </a:t>
            </a:r>
          </a:p>
          <a:p>
            <a:pPr hangingPunct="0">
              <a:lnSpc>
                <a:spcPct val="107000"/>
              </a:lnSpc>
              <a:spcAft>
                <a:spcPts val="0"/>
              </a:spcAft>
              <a:buNone/>
            </a:pPr>
            <a:r>
              <a:rPr lang="en-GB" sz="4500" u="sng" dirty="0" smtClean="0">
                <a:solidFill>
                  <a:srgbClr val="00B050"/>
                </a:solidFill>
              </a:rPr>
              <a:t>it</a:t>
            </a:r>
            <a:r>
              <a:rPr lang="en-GB" sz="4500" dirty="0" smtClean="0">
                <a:solidFill>
                  <a:srgbClr val="00B050"/>
                </a:solidFill>
              </a:rPr>
              <a:t> gathers the yard </a:t>
            </a:r>
            <a:r>
              <a:rPr lang="en-GB" sz="4500" dirty="0" smtClean="0"/>
              <a:t>with its </a:t>
            </a:r>
            <a:r>
              <a:rPr lang="en-GB" sz="4500" dirty="0" smtClean="0">
                <a:solidFill>
                  <a:srgbClr val="7030A0"/>
                </a:solidFill>
              </a:rPr>
              <a:t>echoes</a:t>
            </a:r>
            <a:r>
              <a:rPr lang="en-GB" sz="4500" dirty="0" smtClean="0"/>
              <a:t> and </a:t>
            </a:r>
            <a:r>
              <a:rPr lang="en-GB" sz="4500" dirty="0" smtClean="0">
                <a:solidFill>
                  <a:srgbClr val="7030A0"/>
                </a:solidFill>
              </a:rPr>
              <a:t>scaffolding</a:t>
            </a:r>
            <a:r>
              <a:rPr lang="en-GB" sz="4500" dirty="0" smtClean="0">
                <a:solidFill>
                  <a:srgbClr val="00B0F0"/>
                </a:solidFill>
              </a:rPr>
              <a:t> </a:t>
            </a:r>
            <a:r>
              <a:rPr lang="en-GB" sz="4500" dirty="0" smtClean="0"/>
              <a:t>sounds,</a:t>
            </a:r>
          </a:p>
          <a:p>
            <a:pPr hangingPunct="0">
              <a:lnSpc>
                <a:spcPct val="107000"/>
              </a:lnSpc>
              <a:spcAft>
                <a:spcPts val="0"/>
              </a:spcAft>
              <a:buNone/>
            </a:pPr>
            <a:r>
              <a:rPr lang="en-GB" sz="4500" u="sng" dirty="0" smtClean="0">
                <a:solidFill>
                  <a:srgbClr val="00B050"/>
                </a:solidFill>
              </a:rPr>
              <a:t>it</a:t>
            </a:r>
            <a:r>
              <a:rPr lang="en-GB" sz="4500" dirty="0" smtClean="0">
                <a:solidFill>
                  <a:srgbClr val="00B050"/>
                </a:solidFill>
              </a:rPr>
              <a:t> gathers the </a:t>
            </a:r>
            <a:r>
              <a:rPr lang="en-GB" sz="4500" dirty="0" smtClean="0">
                <a:solidFill>
                  <a:srgbClr val="7030A0"/>
                </a:solidFill>
              </a:rPr>
              <a:t>swerving</a:t>
            </a:r>
            <a:r>
              <a:rPr lang="en-GB" sz="4500" dirty="0" smtClean="0">
                <a:solidFill>
                  <a:srgbClr val="00B050"/>
                </a:solidFill>
              </a:rPr>
              <a:t> away sound </a:t>
            </a:r>
            <a:r>
              <a:rPr lang="en-GB" sz="4500" dirty="0" smtClean="0">
                <a:solidFill>
                  <a:schemeClr val="accent3">
                    <a:lumMod val="50000"/>
                  </a:schemeClr>
                </a:solidFill>
              </a:rPr>
              <a:t>of the road</a:t>
            </a:r>
            <a:r>
              <a:rPr lang="en-GB" sz="4500" dirty="0" smtClean="0"/>
              <a:t>,</a:t>
            </a:r>
          </a:p>
          <a:p>
            <a:pPr hangingPunct="0">
              <a:lnSpc>
                <a:spcPct val="107000"/>
              </a:lnSpc>
              <a:spcAft>
                <a:spcPts val="0"/>
              </a:spcAft>
              <a:buNone/>
            </a:pPr>
            <a:r>
              <a:rPr lang="en-GB" sz="4500" u="sng" dirty="0" smtClean="0">
                <a:solidFill>
                  <a:srgbClr val="00B050"/>
                </a:solidFill>
              </a:rPr>
              <a:t>it</a:t>
            </a:r>
            <a:r>
              <a:rPr lang="en-GB" sz="4500" dirty="0" smtClean="0">
                <a:solidFill>
                  <a:srgbClr val="00B050"/>
                </a:solidFill>
              </a:rPr>
              <a:t> gathers the river </a:t>
            </a:r>
            <a:r>
              <a:rPr lang="en-GB" sz="4500" dirty="0" smtClean="0">
                <a:solidFill>
                  <a:srgbClr val="FF0000"/>
                </a:solidFill>
              </a:rPr>
              <a:t>shivering</a:t>
            </a:r>
            <a:r>
              <a:rPr lang="en-GB" sz="4500" dirty="0" smtClean="0">
                <a:solidFill>
                  <a:schemeClr val="accent2">
                    <a:lumMod val="50000"/>
                  </a:schemeClr>
                </a:solidFill>
              </a:rPr>
              <a:t> </a:t>
            </a:r>
            <a:r>
              <a:rPr lang="en-GB" sz="4500" dirty="0" smtClean="0"/>
              <a:t>in a wet field</a:t>
            </a:r>
            <a:r>
              <a:rPr lang="en-GB" sz="4500" dirty="0" smtClean="0">
                <a:solidFill>
                  <a:srgbClr val="00B050"/>
                </a:solidFill>
              </a:rPr>
              <a:t>,          </a:t>
            </a:r>
          </a:p>
          <a:p>
            <a:pPr hangingPunct="0">
              <a:lnSpc>
                <a:spcPct val="107000"/>
              </a:lnSpc>
              <a:spcAft>
                <a:spcPts val="0"/>
              </a:spcAft>
              <a:buNone/>
            </a:pPr>
            <a:r>
              <a:rPr lang="en-GB" sz="4500" u="sng" dirty="0" smtClean="0">
                <a:solidFill>
                  <a:srgbClr val="00B050"/>
                </a:solidFill>
              </a:rPr>
              <a:t>it</a:t>
            </a:r>
            <a:r>
              <a:rPr lang="en-GB" sz="4500" dirty="0" smtClean="0">
                <a:solidFill>
                  <a:srgbClr val="00B050"/>
                </a:solidFill>
              </a:rPr>
              <a:t> gathers the three small bones</a:t>
            </a:r>
            <a:r>
              <a:rPr lang="en-GB" sz="4500" dirty="0" smtClean="0">
                <a:solidFill>
                  <a:schemeClr val="accent3">
                    <a:lumMod val="50000"/>
                  </a:schemeClr>
                </a:solidFill>
              </a:rPr>
              <a:t> </a:t>
            </a:r>
            <a:r>
              <a:rPr lang="en-GB" sz="4500" dirty="0" smtClean="0"/>
              <a:t>in the dark of the eardrum;</a:t>
            </a:r>
          </a:p>
          <a:p>
            <a:pPr hangingPunct="0">
              <a:lnSpc>
                <a:spcPct val="107000"/>
              </a:lnSpc>
              <a:spcAft>
                <a:spcPts val="0"/>
              </a:spcAft>
              <a:buNone/>
            </a:pPr>
            <a:r>
              <a:rPr lang="en-GB" sz="4500" dirty="0" smtClean="0"/>
              <a:t> </a:t>
            </a:r>
          </a:p>
          <a:p>
            <a:pPr hangingPunct="0">
              <a:lnSpc>
                <a:spcPct val="107000"/>
              </a:lnSpc>
              <a:spcAft>
                <a:spcPts val="0"/>
              </a:spcAft>
              <a:buNone/>
            </a:pPr>
            <a:r>
              <a:rPr lang="en-GB" sz="4500" u="sng" dirty="0" smtClean="0">
                <a:solidFill>
                  <a:srgbClr val="00B050"/>
                </a:solidFill>
              </a:rPr>
              <a:t>it</a:t>
            </a:r>
            <a:r>
              <a:rPr lang="en-GB" sz="4500" dirty="0" smtClean="0">
                <a:solidFill>
                  <a:srgbClr val="00B050"/>
                </a:solidFill>
              </a:rPr>
              <a:t> gathers the big bass </a:t>
            </a:r>
            <a:r>
              <a:rPr lang="en-GB" sz="4500" dirty="0" smtClean="0"/>
              <a:t>silence </a:t>
            </a:r>
            <a:r>
              <a:rPr lang="en-GB" sz="4500" dirty="0" smtClean="0">
                <a:solidFill>
                  <a:srgbClr val="00B050"/>
                </a:solidFill>
              </a:rPr>
              <a:t>of clouds</a:t>
            </a:r>
          </a:p>
          <a:p>
            <a:pPr hangingPunct="0">
              <a:lnSpc>
                <a:spcPct val="107000"/>
              </a:lnSpc>
              <a:spcAft>
                <a:spcPts val="0"/>
              </a:spcAft>
              <a:buNone/>
            </a:pPr>
            <a:r>
              <a:rPr lang="en-GB" sz="4500" dirty="0" smtClean="0">
                <a:solidFill>
                  <a:schemeClr val="accent3">
                    <a:lumMod val="50000"/>
                  </a:schemeClr>
                </a:solidFill>
              </a:rPr>
              <a:t>and </a:t>
            </a:r>
            <a:r>
              <a:rPr lang="en-GB" sz="4500" dirty="0" smtClean="0">
                <a:solidFill>
                  <a:srgbClr val="00B050"/>
                </a:solidFill>
              </a:rPr>
              <a:t>the mind </a:t>
            </a:r>
            <a:r>
              <a:rPr lang="en-GB" sz="4500" dirty="0" smtClean="0">
                <a:solidFill>
                  <a:srgbClr val="FF0000"/>
                </a:solidFill>
              </a:rPr>
              <a:t>whispering in its shell</a:t>
            </a:r>
          </a:p>
          <a:p>
            <a:pPr hangingPunct="0">
              <a:lnSpc>
                <a:spcPct val="107000"/>
              </a:lnSpc>
              <a:spcAft>
                <a:spcPts val="0"/>
              </a:spcAft>
              <a:buNone/>
            </a:pPr>
            <a:r>
              <a:rPr lang="en-GB" sz="4500" dirty="0" smtClean="0">
                <a:solidFill>
                  <a:schemeClr val="accent3">
                    <a:lumMod val="50000"/>
                  </a:schemeClr>
                </a:solidFill>
              </a:rPr>
              <a:t>and </a:t>
            </a:r>
            <a:r>
              <a:rPr lang="en-GB" sz="4500" dirty="0" smtClean="0">
                <a:solidFill>
                  <a:srgbClr val="00B050"/>
                </a:solidFill>
              </a:rPr>
              <a:t>all trees</a:t>
            </a:r>
            <a:r>
              <a:rPr lang="en-GB" sz="4500" dirty="0" smtClean="0"/>
              <a:t>, with </a:t>
            </a:r>
            <a:r>
              <a:rPr lang="en-GB" sz="4500" dirty="0" smtClean="0">
                <a:solidFill>
                  <a:srgbClr val="FF0000"/>
                </a:solidFill>
              </a:rPr>
              <a:t>their ears </a:t>
            </a:r>
            <a:r>
              <a:rPr lang="en-GB" sz="4500" dirty="0" smtClean="0"/>
              <a:t>to the air,</a:t>
            </a:r>
          </a:p>
          <a:p>
            <a:pPr hangingPunct="0">
              <a:lnSpc>
                <a:spcPct val="107000"/>
              </a:lnSpc>
              <a:spcAft>
                <a:spcPts val="0"/>
              </a:spcAft>
              <a:buNone/>
            </a:pPr>
            <a:r>
              <a:rPr lang="en-GB" sz="4500" dirty="0" smtClean="0">
                <a:solidFill>
                  <a:srgbClr val="00B050"/>
                </a:solidFill>
              </a:rPr>
              <a:t>seeking a steady state </a:t>
            </a:r>
            <a:r>
              <a:rPr lang="en-GB" sz="4500" dirty="0" smtClean="0"/>
              <a:t>and singing it over till it settles</a:t>
            </a:r>
            <a:endParaRPr lang="en-GB" sz="4500" dirty="0" smtClean="0">
              <a:latin typeface="Times New Roman" panose="02020603050405020304" pitchFamily="18" charset="0"/>
              <a:ea typeface="Times New Roman" panose="02020603050405020304" pitchFamily="18" charset="0"/>
              <a:cs typeface="Times New Roman" panose="02020603050405020304" pitchFamily="18" charset="0"/>
            </a:endParaRPr>
          </a:p>
          <a:p>
            <a:pPr hangingPunct="0">
              <a:lnSpc>
                <a:spcPct val="107000"/>
              </a:lnSpc>
              <a:spcAft>
                <a:spcPts val="0"/>
              </a:spcAft>
              <a:buNone/>
            </a:pPr>
            <a:endParaRPr lang="en-GB" sz="4500" dirty="0" smtClean="0"/>
          </a:p>
          <a:p>
            <a:pPr hangingPunct="0">
              <a:lnSpc>
                <a:spcPct val="107000"/>
              </a:lnSpc>
              <a:spcAft>
                <a:spcPts val="0"/>
              </a:spcAft>
              <a:buNone/>
            </a:pPr>
            <a:endParaRPr lang="en-GB" sz="4500" dirty="0" smtClean="0"/>
          </a:p>
          <a:p>
            <a:pPr hangingPunct="0">
              <a:lnSpc>
                <a:spcPct val="107000"/>
              </a:lnSpc>
              <a:spcAft>
                <a:spcPts val="0"/>
              </a:spcAft>
              <a:buNone/>
            </a:pPr>
            <a:endParaRPr lang="en-GB" sz="4500" dirty="0" smtClean="0">
              <a:solidFill>
                <a:schemeClr val="bg1">
                  <a:lumMod val="50000"/>
                </a:schemeClr>
              </a:solidFill>
            </a:endParaRPr>
          </a:p>
          <a:p>
            <a:pPr hangingPunct="0">
              <a:lnSpc>
                <a:spcPct val="107000"/>
              </a:lnSpc>
              <a:spcAft>
                <a:spcPts val="0"/>
              </a:spcAft>
              <a:buNone/>
            </a:pPr>
            <a:endParaRPr lang="en-GB" sz="4500" dirty="0" smtClean="0">
              <a:solidFill>
                <a:schemeClr val="bg1">
                  <a:lumMod val="50000"/>
                </a:schemeClr>
              </a:solidFill>
            </a:endParaRPr>
          </a:p>
          <a:p>
            <a:pPr hangingPunct="0">
              <a:lnSpc>
                <a:spcPct val="107000"/>
              </a:lnSpc>
              <a:spcAft>
                <a:spcPts val="0"/>
              </a:spcAft>
              <a:buNone/>
            </a:pPr>
            <a:r>
              <a:rPr lang="en-GB" sz="4500" dirty="0" smtClean="0">
                <a:solidFill>
                  <a:srgbClr val="FF0000"/>
                </a:solidFill>
              </a:rPr>
              <a:t>metaphor</a:t>
            </a:r>
          </a:p>
          <a:p>
            <a:pPr hangingPunct="0">
              <a:lnSpc>
                <a:spcPct val="107000"/>
              </a:lnSpc>
              <a:spcAft>
                <a:spcPts val="0"/>
              </a:spcAft>
              <a:buNone/>
            </a:pPr>
            <a:r>
              <a:rPr lang="en-GB" sz="4500" dirty="0" smtClean="0"/>
              <a:t>sun/</a:t>
            </a:r>
            <a:r>
              <a:rPr lang="en-GB" sz="4500" dirty="0" smtClean="0">
                <a:solidFill>
                  <a:srgbClr val="7030A0"/>
                </a:solidFill>
              </a:rPr>
              <a:t>song</a:t>
            </a:r>
            <a:r>
              <a:rPr lang="en-GB" sz="4500" dirty="0" smtClean="0"/>
              <a:t> (Nominalisation) as </a:t>
            </a:r>
            <a:r>
              <a:rPr lang="en-GB" sz="4500" dirty="0" smtClean="0">
                <a:solidFill>
                  <a:srgbClr val="00B050"/>
                </a:solidFill>
              </a:rPr>
              <a:t>TRANSITIVE ACTOR ….</a:t>
            </a:r>
          </a:p>
          <a:p>
            <a:pPr hangingPunct="0">
              <a:lnSpc>
                <a:spcPct val="107000"/>
              </a:lnSpc>
              <a:spcAft>
                <a:spcPts val="0"/>
              </a:spcAft>
              <a:buNone/>
            </a:pPr>
            <a:endParaRPr lang="en-GB" sz="4500" dirty="0" smtClean="0"/>
          </a:p>
          <a:p>
            <a:pPr hangingPunct="0">
              <a:lnSpc>
                <a:spcPct val="107000"/>
              </a:lnSpc>
              <a:spcAft>
                <a:spcPts val="0"/>
              </a:spcAft>
              <a:buNone/>
            </a:pPr>
            <a:r>
              <a:rPr lang="en-GB" sz="4500" dirty="0" smtClean="0">
                <a:solidFill>
                  <a:srgbClr val="7030A0"/>
                </a:solidFill>
              </a:rPr>
              <a:t>Nominalisations</a:t>
            </a:r>
            <a:endParaRPr lang="en-GB" sz="4500" dirty="0" smtClean="0">
              <a:solidFill>
                <a:srgbClr val="00B050"/>
              </a:solidFill>
            </a:endParaRPr>
          </a:p>
          <a:p>
            <a:pPr hangingPunct="0">
              <a:lnSpc>
                <a:spcPct val="107000"/>
              </a:lnSpc>
              <a:spcAft>
                <a:spcPts val="0"/>
              </a:spcAft>
              <a:buNone/>
            </a:pPr>
            <a:r>
              <a:rPr lang="en-GB" sz="4500" dirty="0" smtClean="0"/>
              <a:t> </a:t>
            </a:r>
            <a:endParaRPr lang="en-GB" sz="4500" dirty="0" smtClean="0">
              <a:solidFill>
                <a:srgbClr val="FF0000"/>
              </a:solidFill>
            </a:endParaRPr>
          </a:p>
          <a:p>
            <a:pPr hangingPunct="0">
              <a:lnSpc>
                <a:spcPct val="107000"/>
              </a:lnSpc>
              <a:spcAft>
                <a:spcPts val="0"/>
              </a:spcAft>
              <a:buNone/>
            </a:pPr>
            <a:endParaRPr lang="en-GB" sz="4500" dirty="0" smtClean="0"/>
          </a:p>
          <a:p>
            <a:pPr hangingPunct="0">
              <a:lnSpc>
                <a:spcPct val="107000"/>
              </a:lnSpc>
              <a:spcAft>
                <a:spcPts val="0"/>
              </a:spcAft>
              <a:buNone/>
            </a:pPr>
            <a:r>
              <a:rPr lang="en-GB" sz="4500" dirty="0" smtClean="0">
                <a:solidFill>
                  <a:srgbClr val="FF0000"/>
                </a:solidFill>
              </a:rPr>
              <a:t>metaphor</a:t>
            </a:r>
            <a:endParaRPr lang="en-GB" sz="4500" dirty="0" smtClean="0"/>
          </a:p>
          <a:p>
            <a:pPr hangingPunct="0">
              <a:lnSpc>
                <a:spcPct val="107000"/>
              </a:lnSpc>
              <a:spcAft>
                <a:spcPts val="0"/>
              </a:spcAft>
              <a:buNone/>
            </a:pPr>
            <a:r>
              <a:rPr lang="en-GB" sz="4500" dirty="0" smtClean="0"/>
              <a:t> </a:t>
            </a:r>
          </a:p>
          <a:p>
            <a:pPr hangingPunct="0">
              <a:lnSpc>
                <a:spcPct val="107000"/>
              </a:lnSpc>
              <a:spcAft>
                <a:spcPts val="0"/>
              </a:spcAft>
              <a:buNone/>
            </a:pPr>
            <a:endParaRPr lang="en-GB" sz="4500" dirty="0" smtClean="0"/>
          </a:p>
          <a:p>
            <a:pPr hangingPunct="0">
              <a:lnSpc>
                <a:spcPct val="107000"/>
              </a:lnSpc>
              <a:spcAft>
                <a:spcPts val="0"/>
              </a:spcAft>
              <a:buNone/>
            </a:pPr>
            <a:endParaRPr lang="en-GB" sz="4500" dirty="0">
              <a:solidFill>
                <a:srgbClr val="00B050"/>
              </a:solidFill>
            </a:endParaRPr>
          </a:p>
          <a:p>
            <a:pPr hangingPunct="0">
              <a:lnSpc>
                <a:spcPct val="107000"/>
              </a:lnSpc>
              <a:spcAft>
                <a:spcPts val="0"/>
              </a:spcAft>
              <a:buNone/>
            </a:pPr>
            <a:endParaRPr lang="en-GB" sz="4500" dirty="0" smtClean="0">
              <a:solidFill>
                <a:srgbClr val="00B050"/>
              </a:solidFill>
            </a:endParaRPr>
          </a:p>
          <a:p>
            <a:pPr hangingPunct="0">
              <a:lnSpc>
                <a:spcPct val="107000"/>
              </a:lnSpc>
              <a:spcAft>
                <a:spcPts val="0"/>
              </a:spcAft>
              <a:buNone/>
            </a:pPr>
            <a:r>
              <a:rPr lang="en-GB" sz="4500" dirty="0" smtClean="0">
                <a:solidFill>
                  <a:srgbClr val="FF0000"/>
                </a:solidFill>
              </a:rPr>
              <a:t>metaphors</a:t>
            </a:r>
          </a:p>
          <a:p>
            <a:pPr hangingPunct="0">
              <a:lnSpc>
                <a:spcPct val="107000"/>
              </a:lnSpc>
              <a:spcAft>
                <a:spcPts val="0"/>
              </a:spcAft>
              <a:buNone/>
            </a:pPr>
            <a:r>
              <a:rPr lang="en-GB" sz="4500" dirty="0" smtClean="0">
                <a:solidFill>
                  <a:srgbClr val="00B050"/>
                </a:solidFill>
              </a:rPr>
              <a:t>……..TRANSITIVE ACTOR. </a:t>
            </a:r>
          </a:p>
          <a:p>
            <a:pPr hangingPunct="0">
              <a:lnSpc>
                <a:spcPct val="107000"/>
              </a:lnSpc>
              <a:spcAft>
                <a:spcPts val="0"/>
              </a:spcAft>
              <a:buNone/>
            </a:pPr>
            <a:r>
              <a:rPr lang="en-GB" sz="4500" dirty="0" smtClean="0">
                <a:solidFill>
                  <a:srgbClr val="00B050"/>
                </a:solidFill>
              </a:rPr>
              <a:t>TRANSITIVE ACTOR</a:t>
            </a:r>
            <a:endParaRPr lang="en-GB" sz="4500" dirty="0" smtClean="0">
              <a:solidFill>
                <a:srgbClr val="FF0000"/>
              </a:solidFill>
            </a:endParaRP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8342"/>
          </a:xfrm>
        </p:spPr>
        <p:txBody>
          <a:bodyPr>
            <a:normAutofit fontScale="90000"/>
          </a:bodyPr>
          <a:lstStyle/>
          <a:p>
            <a:r>
              <a:rPr lang="en-GB" dirty="0" smtClean="0"/>
              <a:t>Analysis of ‘Birdsong for Two voices’</a:t>
            </a:r>
            <a:endParaRPr lang="en-US" dirty="0"/>
          </a:p>
        </p:txBody>
      </p:sp>
      <p:sp>
        <p:nvSpPr>
          <p:cNvPr id="3" name="Content Placeholder 2"/>
          <p:cNvSpPr>
            <a:spLocks noGrp="1"/>
          </p:cNvSpPr>
          <p:nvPr>
            <p:ph idx="1"/>
          </p:nvPr>
        </p:nvSpPr>
        <p:spPr>
          <a:xfrm>
            <a:off x="217170" y="980728"/>
            <a:ext cx="8469630" cy="5762972"/>
          </a:xfrm>
        </p:spPr>
        <p:txBody>
          <a:bodyPr>
            <a:normAutofit fontScale="55000" lnSpcReduction="20000"/>
          </a:bodyPr>
          <a:lstStyle/>
          <a:p>
            <a:pPr hangingPunct="0"/>
            <a:r>
              <a:rPr lang="en-GB" sz="3400" dirty="0" smtClean="0"/>
              <a:t>Celebration of the power of birdsong. </a:t>
            </a:r>
          </a:p>
          <a:p>
            <a:pPr lvl="1" hangingPunct="0"/>
            <a:r>
              <a:rPr lang="en-GB" sz="3300" dirty="0" smtClean="0"/>
              <a:t>Birdsong is itself a process, a nominalisation of </a:t>
            </a:r>
            <a:r>
              <a:rPr lang="en-GB" sz="3300" i="1" dirty="0" smtClean="0"/>
              <a:t>(birds) sing</a:t>
            </a:r>
            <a:r>
              <a:rPr lang="en-GB" sz="3300" dirty="0" smtClean="0"/>
              <a:t>. If you </a:t>
            </a:r>
            <a:r>
              <a:rPr lang="en-GB" sz="3300" i="1" dirty="0" smtClean="0"/>
              <a:t>sing a song</a:t>
            </a:r>
            <a:r>
              <a:rPr lang="en-GB" sz="3300" dirty="0" smtClean="0"/>
              <a:t>, the song (Goal -Range) does not exist independent of the process </a:t>
            </a:r>
            <a:r>
              <a:rPr lang="en-GB" sz="3300" i="1" dirty="0" smtClean="0"/>
              <a:t>sing</a:t>
            </a:r>
            <a:r>
              <a:rPr lang="en-GB" sz="3300" dirty="0" smtClean="0"/>
              <a:t>.</a:t>
            </a:r>
            <a:r>
              <a:rPr lang="en-GB" sz="3300" i="1" dirty="0" smtClean="0"/>
              <a:t> </a:t>
            </a:r>
          </a:p>
          <a:p>
            <a:pPr lvl="1" hangingPunct="0"/>
            <a:r>
              <a:rPr lang="en-GB" sz="3300" dirty="0" smtClean="0"/>
              <a:t>As god-like transitive Actor birdsong ‘assembles the earth’ at dawn, solves the problems of the tree, and lets ‘the pieces fall’</a:t>
            </a:r>
            <a:endParaRPr lang="en-GB" sz="3300" i="1" dirty="0" smtClean="0"/>
          </a:p>
          <a:p>
            <a:pPr lvl="1" hangingPunct="0"/>
            <a:r>
              <a:rPr lang="en-GB" sz="3300" dirty="0" smtClean="0"/>
              <a:t>Song and sun are blended, phonologically, ‘by means of a song into the sun to be sung’, and because the sun is ‘singing’ as well.</a:t>
            </a:r>
          </a:p>
          <a:p>
            <a:pPr lvl="1" hangingPunct="0"/>
            <a:r>
              <a:rPr lang="en-GB" sz="3300" dirty="0" smtClean="0"/>
              <a:t>The sun (incorporating the song) too is a powerful transitive Actor: it ‘gathers … instruments … the yard … the sound of the road … the river … silence of clouds … the mind … all trees … bones  in the … eardrum’, the last emphasising nature’s power over humans. </a:t>
            </a:r>
          </a:p>
          <a:p>
            <a:pPr hangingPunct="0"/>
            <a:endParaRPr lang="en-GB" dirty="0" smtClean="0"/>
          </a:p>
          <a:p>
            <a:pPr hangingPunct="0"/>
            <a:r>
              <a:rPr lang="en-GB" sz="3400" dirty="0" smtClean="0"/>
              <a:t>Other nominalisations emphasise process—</a:t>
            </a:r>
          </a:p>
          <a:p>
            <a:pPr hangingPunct="0">
              <a:buNone/>
            </a:pPr>
            <a:r>
              <a:rPr lang="en-GB" sz="3400" dirty="0" smtClean="0"/>
              <a:t>	‘scaffolding’ the assembly/ disassembly of scaffolding that produces sounds, ‘echoes’ and ‘swerving’ </a:t>
            </a:r>
          </a:p>
          <a:p>
            <a:pPr hangingPunct="0"/>
            <a:r>
              <a:rPr lang="en-GB" sz="3400" dirty="0" smtClean="0"/>
              <a:t>Nominalisations of the form </a:t>
            </a:r>
            <a:r>
              <a:rPr lang="en-GB" sz="3400" i="1" dirty="0" smtClean="0"/>
              <a:t>–</a:t>
            </a:r>
            <a:r>
              <a:rPr lang="en-GB" sz="3400" i="1" dirty="0" err="1" smtClean="0"/>
              <a:t>ing</a:t>
            </a:r>
            <a:r>
              <a:rPr lang="en-GB" sz="3400" i="1" dirty="0" smtClean="0"/>
              <a:t>. </a:t>
            </a:r>
            <a:r>
              <a:rPr lang="en-GB" sz="3400" dirty="0" smtClean="0"/>
              <a:t>And also present participles: ‘shivering’, ‘whispering’, ‘seeking’ and ‘singing’ suggesting continuing repeated processes.</a:t>
            </a:r>
          </a:p>
          <a:p>
            <a:pPr hangingPunct="0"/>
            <a:r>
              <a:rPr lang="en-GB" sz="3400" dirty="0" smtClean="0"/>
              <a:t>This poem uses nominalisation to emphasise the process basis, the vibrations as of instruments producing sounds, reflecting post relativity (string) theory. </a:t>
            </a:r>
          </a:p>
          <a:p>
            <a:pPr hangingPunct="0"/>
            <a:r>
              <a:rPr lang="en-GB" sz="3400" dirty="0" smtClean="0"/>
              <a:t>Additionally the (</a:t>
            </a:r>
            <a:r>
              <a:rPr lang="en-GB" sz="3400" dirty="0" err="1" smtClean="0"/>
              <a:t>dis</a:t>
            </a:r>
            <a:r>
              <a:rPr lang="en-GB" sz="3400" dirty="0" smtClean="0"/>
              <a:t>)personifying metaphors </a:t>
            </a:r>
            <a:r>
              <a:rPr lang="en-GB" sz="3400" i="1" dirty="0" smtClean="0"/>
              <a:t>fingers, shivering, ears, shell </a:t>
            </a:r>
            <a:r>
              <a:rPr lang="en-GB" sz="3400" dirty="0" smtClean="0"/>
              <a:t>blur the human-nature distinction or suggest parallels between the human and natural worlds.</a:t>
            </a:r>
            <a:endParaRPr lang="en-GB" sz="3400" i="1" dirty="0" smtClean="0"/>
          </a:p>
          <a:p>
            <a:endParaRPr lang="en-US" sz="3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84976" cy="1584176"/>
          </a:xfrm>
        </p:spPr>
        <p:txBody>
          <a:bodyPr>
            <a:noAutofit/>
          </a:bodyPr>
          <a:lstStyle/>
          <a:p>
            <a:pPr algn="l"/>
            <a:r>
              <a:rPr lang="en-GB" sz="2800" dirty="0" smtClean="0"/>
              <a:t>Exercise 4: How are verbs (and nominalisations of verbs) used in this poem to emphasise process? And what kind of process is predominant? Material, verbal, relational, mental?</a:t>
            </a:r>
            <a:endParaRPr lang="en-US" sz="2800" dirty="0"/>
          </a:p>
        </p:txBody>
      </p:sp>
      <p:sp>
        <p:nvSpPr>
          <p:cNvPr id="3" name="Content Placeholder 2"/>
          <p:cNvSpPr>
            <a:spLocks noGrp="1"/>
          </p:cNvSpPr>
          <p:nvPr>
            <p:ph idx="1"/>
          </p:nvPr>
        </p:nvSpPr>
        <p:spPr>
          <a:xfrm>
            <a:off x="467544" y="2060848"/>
            <a:ext cx="8229600" cy="4608512"/>
          </a:xfrm>
        </p:spPr>
        <p:txBody>
          <a:bodyPr>
            <a:normAutofit fontScale="62500" lnSpcReduction="20000"/>
          </a:bodyPr>
          <a:lstStyle/>
          <a:p>
            <a:pPr>
              <a:buNone/>
            </a:pPr>
            <a:r>
              <a:rPr lang="en-US" dirty="0" smtClean="0"/>
              <a:t>	As kingfishers catch fire, dragonflies draw flame; </a:t>
            </a:r>
          </a:p>
          <a:p>
            <a:pPr>
              <a:buNone/>
            </a:pPr>
            <a:r>
              <a:rPr lang="en-US" dirty="0" smtClean="0"/>
              <a:t>	As tumbled over rim in </a:t>
            </a:r>
            <a:r>
              <a:rPr lang="en-US" dirty="0" err="1" smtClean="0"/>
              <a:t>roundy</a:t>
            </a:r>
            <a:r>
              <a:rPr lang="en-US" dirty="0" smtClean="0"/>
              <a:t> wells</a:t>
            </a:r>
          </a:p>
          <a:p>
            <a:pPr>
              <a:buNone/>
            </a:pPr>
            <a:r>
              <a:rPr lang="en-US" dirty="0" smtClean="0"/>
              <a:t>	Stones ring; like each tucked string tells, each hung bell’s </a:t>
            </a:r>
          </a:p>
          <a:p>
            <a:pPr>
              <a:buNone/>
            </a:pPr>
            <a:r>
              <a:rPr lang="en-US" dirty="0" smtClean="0"/>
              <a:t>	Bow swung finds tongue to fling out broad its name; </a:t>
            </a:r>
          </a:p>
          <a:p>
            <a:pPr>
              <a:buNone/>
            </a:pPr>
            <a:r>
              <a:rPr lang="en-US" dirty="0" smtClean="0"/>
              <a:t>	Each mortal thing does one thing and the same:</a:t>
            </a:r>
          </a:p>
          <a:p>
            <a:pPr>
              <a:buNone/>
            </a:pPr>
            <a:r>
              <a:rPr lang="en-US" dirty="0" smtClean="0"/>
              <a:t>	Deals out that being indoors each one dwells; </a:t>
            </a:r>
          </a:p>
          <a:p>
            <a:pPr>
              <a:buNone/>
            </a:pPr>
            <a:r>
              <a:rPr lang="en-US" dirty="0" smtClean="0"/>
              <a:t>	Selves – goes itself; myself it speaks and spells, </a:t>
            </a:r>
          </a:p>
          <a:p>
            <a:pPr>
              <a:buNone/>
            </a:pPr>
            <a:r>
              <a:rPr lang="en-US" dirty="0" smtClean="0"/>
              <a:t>	Crying </a:t>
            </a:r>
            <a:r>
              <a:rPr lang="en-US" dirty="0" err="1" smtClean="0"/>
              <a:t>Whát</a:t>
            </a:r>
            <a:r>
              <a:rPr lang="en-US" dirty="0" smtClean="0"/>
              <a:t> I </a:t>
            </a:r>
            <a:r>
              <a:rPr lang="en-US" dirty="0" err="1" smtClean="0"/>
              <a:t>dó</a:t>
            </a:r>
            <a:r>
              <a:rPr lang="en-US" dirty="0" smtClean="0"/>
              <a:t> is me: for that I came.</a:t>
            </a:r>
          </a:p>
          <a:p>
            <a:pPr>
              <a:buNone/>
            </a:pPr>
            <a:r>
              <a:rPr lang="en-US" dirty="0" smtClean="0"/>
              <a:t>	I say </a:t>
            </a:r>
            <a:r>
              <a:rPr lang="en-US" dirty="0" err="1" smtClean="0"/>
              <a:t>móre</a:t>
            </a:r>
            <a:r>
              <a:rPr lang="en-US" dirty="0" smtClean="0"/>
              <a:t>: the just man justices;</a:t>
            </a:r>
          </a:p>
          <a:p>
            <a:pPr>
              <a:buNone/>
            </a:pPr>
            <a:r>
              <a:rPr lang="en-US" dirty="0" smtClean="0"/>
              <a:t>	Keeps grace: </a:t>
            </a:r>
            <a:r>
              <a:rPr lang="en-US" dirty="0" err="1" smtClean="0"/>
              <a:t>thát</a:t>
            </a:r>
            <a:r>
              <a:rPr lang="en-US" dirty="0" smtClean="0"/>
              <a:t> keeps all his goings graces; </a:t>
            </a:r>
          </a:p>
          <a:p>
            <a:pPr>
              <a:buNone/>
            </a:pPr>
            <a:r>
              <a:rPr lang="en-US" dirty="0" smtClean="0"/>
              <a:t>	Acts in God’s eye what in God’s eye he is – </a:t>
            </a:r>
          </a:p>
          <a:p>
            <a:pPr>
              <a:buNone/>
            </a:pPr>
            <a:r>
              <a:rPr lang="en-US" dirty="0" smtClean="0"/>
              <a:t>	</a:t>
            </a:r>
            <a:r>
              <a:rPr lang="en-US" dirty="0" err="1" smtClean="0"/>
              <a:t>Chríst</a:t>
            </a:r>
            <a:r>
              <a:rPr lang="en-US" dirty="0" smtClean="0"/>
              <a:t> – for Christ plays in ten thousand places, </a:t>
            </a:r>
          </a:p>
          <a:p>
            <a:pPr>
              <a:buNone/>
            </a:pPr>
            <a:r>
              <a:rPr lang="en-US" dirty="0" smtClean="0"/>
              <a:t>	Lovely in limbs, and lovely in eyes not his</a:t>
            </a:r>
          </a:p>
          <a:p>
            <a:pPr>
              <a:buNone/>
            </a:pPr>
            <a:r>
              <a:rPr lang="en-US" dirty="0" smtClean="0"/>
              <a:t>	To the Father through the features of men’s faces.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4638"/>
            <a:ext cx="8712968" cy="1143000"/>
          </a:xfrm>
        </p:spPr>
        <p:txBody>
          <a:bodyPr>
            <a:normAutofit/>
          </a:bodyPr>
          <a:lstStyle/>
          <a:p>
            <a:r>
              <a:rPr lang="en-GB" sz="3200" dirty="0" smtClean="0"/>
              <a:t>Brain damage, aphasia and Jakobson’s theory: similarity and contiguity</a:t>
            </a:r>
            <a:endParaRPr lang="en-US" sz="3200" dirty="0"/>
          </a:p>
        </p:txBody>
      </p:sp>
      <p:sp>
        <p:nvSpPr>
          <p:cNvPr id="3" name="Content Placeholder 2"/>
          <p:cNvSpPr>
            <a:spLocks noGrp="1"/>
          </p:cNvSpPr>
          <p:nvPr>
            <p:ph idx="1"/>
          </p:nvPr>
        </p:nvSpPr>
        <p:spPr>
          <a:xfrm>
            <a:off x="179512" y="1340768"/>
            <a:ext cx="8784977" cy="5400600"/>
          </a:xfrm>
        </p:spPr>
        <p:txBody>
          <a:bodyPr>
            <a:normAutofit fontScale="55000" lnSpcReduction="20000"/>
          </a:bodyPr>
          <a:lstStyle/>
          <a:p>
            <a:r>
              <a:rPr lang="en-GB" sz="3800" dirty="0" smtClean="0"/>
              <a:t>Jakobson used this distinction to highlight basic differences in ways of making meaning or discourse.</a:t>
            </a:r>
          </a:p>
          <a:p>
            <a:pPr>
              <a:buNone/>
            </a:pPr>
            <a:r>
              <a:rPr lang="en-GB" sz="3800" dirty="0" smtClean="0"/>
              <a:t>	“The </a:t>
            </a:r>
            <a:r>
              <a:rPr lang="en-GB" sz="3800" dirty="0"/>
              <a:t>development of a discourse may take place along two different semantic lines: one topic may lead to another either through their similarity [paradigmatic] or through their contiguity [syntagmatic]. The metaphoric way would be the most appropriate term for the first case and the metonymic way for the second, since they find their most condensed expression in metaphor and metonymy </a:t>
            </a:r>
            <a:r>
              <a:rPr lang="en-GB" sz="3800" dirty="0" smtClean="0"/>
              <a:t>respectively” </a:t>
            </a:r>
            <a:r>
              <a:rPr lang="en-GB" sz="3800" dirty="0"/>
              <a:t>(1987: 10). [my insertions]</a:t>
            </a:r>
            <a:endParaRPr lang="en-US" sz="3800" dirty="0"/>
          </a:p>
          <a:p>
            <a:endParaRPr lang="en-US" sz="3800" dirty="0"/>
          </a:p>
          <a:p>
            <a:r>
              <a:rPr lang="en-GB" sz="3800" dirty="0"/>
              <a:t>E</a:t>
            </a:r>
            <a:r>
              <a:rPr lang="en-GB" sz="3800" dirty="0" smtClean="0"/>
              <a:t>vidence </a:t>
            </a:r>
            <a:r>
              <a:rPr lang="en-GB" sz="3800" dirty="0"/>
              <a:t>for this distinction in research into two kinds of aphasia, language impairments arising from brain </a:t>
            </a:r>
            <a:r>
              <a:rPr lang="en-GB" sz="3800" dirty="0" smtClean="0"/>
              <a:t>injury to</a:t>
            </a:r>
          </a:p>
          <a:p>
            <a:pPr lvl="1"/>
            <a:r>
              <a:rPr lang="en-GB" sz="3800" dirty="0" smtClean="0"/>
              <a:t>Wernicke’s area </a:t>
            </a:r>
            <a:r>
              <a:rPr lang="en-GB" sz="3800" dirty="0"/>
              <a:t>(in the temporal lobe</a:t>
            </a:r>
            <a:r>
              <a:rPr lang="en-GB" sz="3800" dirty="0" smtClean="0"/>
              <a:t>): deficiencies in the paradigmatic selection </a:t>
            </a:r>
            <a:r>
              <a:rPr lang="en-GB" sz="3800" dirty="0" smtClean="0"/>
              <a:t>axis, in similarity dimension (metaphor)</a:t>
            </a:r>
            <a:endParaRPr lang="en-GB" sz="3800" dirty="0" smtClean="0"/>
          </a:p>
          <a:p>
            <a:pPr lvl="1"/>
            <a:r>
              <a:rPr lang="en-GB" sz="3800" dirty="0" smtClean="0"/>
              <a:t>Broca’s </a:t>
            </a:r>
            <a:r>
              <a:rPr lang="en-GB" sz="3800" dirty="0"/>
              <a:t>area (in the posterior inferior frontal lobe</a:t>
            </a:r>
            <a:r>
              <a:rPr lang="en-GB" sz="3800" dirty="0" smtClean="0"/>
              <a:t>): deficiencies </a:t>
            </a:r>
            <a:r>
              <a:rPr lang="en-GB" sz="3800" dirty="0"/>
              <a:t>in the syntagmatic combination </a:t>
            </a:r>
            <a:r>
              <a:rPr lang="en-GB" sz="3800" dirty="0" smtClean="0"/>
              <a:t>axis, in contiguity dimension (metonymy)</a:t>
            </a:r>
            <a:endParaRPr lang="en-US" sz="3800" dirty="0" smtClean="0"/>
          </a:p>
          <a:p>
            <a:pPr>
              <a:buNone/>
            </a:pPr>
            <a:r>
              <a:rPr lang="en-US" sz="3800" dirty="0"/>
              <a:t>	</a:t>
            </a:r>
            <a:endParaRPr lang="en-GB" sz="38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smtClean="0"/>
              <a:t>Process in ‘As Kingfishers Catch Fire’</a:t>
            </a:r>
            <a:endParaRPr lang="en-US" dirty="0"/>
          </a:p>
        </p:txBody>
      </p:sp>
      <p:sp>
        <p:nvSpPr>
          <p:cNvPr id="3" name="Content Placeholder 2"/>
          <p:cNvSpPr>
            <a:spLocks noGrp="1"/>
          </p:cNvSpPr>
          <p:nvPr>
            <p:ph idx="1"/>
          </p:nvPr>
        </p:nvSpPr>
        <p:spPr>
          <a:xfrm>
            <a:off x="457200" y="1052736"/>
            <a:ext cx="8229600" cy="5616624"/>
          </a:xfrm>
        </p:spPr>
        <p:txBody>
          <a:bodyPr>
            <a:normAutofit fontScale="62500" lnSpcReduction="20000"/>
          </a:bodyPr>
          <a:lstStyle/>
          <a:p>
            <a:pPr>
              <a:buNone/>
            </a:pPr>
            <a:r>
              <a:rPr lang="en-US" dirty="0" smtClean="0"/>
              <a:t>	As </a:t>
            </a:r>
            <a:r>
              <a:rPr lang="en-US" dirty="0" smtClean="0">
                <a:solidFill>
                  <a:srgbClr val="7030A0"/>
                </a:solidFill>
              </a:rPr>
              <a:t>king</a:t>
            </a:r>
            <a:r>
              <a:rPr lang="en-US" u="sng" dirty="0" smtClean="0">
                <a:solidFill>
                  <a:srgbClr val="7030A0"/>
                </a:solidFill>
              </a:rPr>
              <a:t>fish</a:t>
            </a:r>
            <a:r>
              <a:rPr lang="en-US" dirty="0" smtClean="0">
                <a:solidFill>
                  <a:srgbClr val="7030A0"/>
                </a:solidFill>
              </a:rPr>
              <a:t>ers</a:t>
            </a:r>
            <a:r>
              <a:rPr lang="en-US" dirty="0" smtClean="0"/>
              <a:t> </a:t>
            </a:r>
            <a:r>
              <a:rPr lang="en-US" b="1" dirty="0" smtClean="0">
                <a:solidFill>
                  <a:srgbClr val="00B050"/>
                </a:solidFill>
              </a:rPr>
              <a:t>catch</a:t>
            </a:r>
            <a:r>
              <a:rPr lang="en-US" dirty="0" smtClean="0"/>
              <a:t> fire, </a:t>
            </a:r>
            <a:r>
              <a:rPr lang="en-US" dirty="0" smtClean="0">
                <a:solidFill>
                  <a:srgbClr val="7030A0"/>
                </a:solidFill>
              </a:rPr>
              <a:t>dragon</a:t>
            </a:r>
            <a:r>
              <a:rPr lang="en-US" u="sng" dirty="0" smtClean="0">
                <a:solidFill>
                  <a:srgbClr val="7030A0"/>
                </a:solidFill>
              </a:rPr>
              <a:t>flies</a:t>
            </a:r>
            <a:r>
              <a:rPr lang="en-US" dirty="0" smtClean="0"/>
              <a:t> </a:t>
            </a:r>
            <a:r>
              <a:rPr lang="en-US" b="1" dirty="0" smtClean="0">
                <a:solidFill>
                  <a:srgbClr val="00B050"/>
                </a:solidFill>
              </a:rPr>
              <a:t>draw</a:t>
            </a:r>
            <a:r>
              <a:rPr lang="en-US" dirty="0" smtClean="0"/>
              <a:t> flame; </a:t>
            </a:r>
          </a:p>
          <a:p>
            <a:pPr>
              <a:buNone/>
            </a:pPr>
            <a:r>
              <a:rPr lang="en-US" dirty="0" smtClean="0"/>
              <a:t>	As </a:t>
            </a:r>
            <a:r>
              <a:rPr lang="en-US" b="1" dirty="0" smtClean="0">
                <a:solidFill>
                  <a:srgbClr val="00B050"/>
                </a:solidFill>
              </a:rPr>
              <a:t>tumbled</a:t>
            </a:r>
            <a:r>
              <a:rPr lang="en-US" dirty="0" smtClean="0"/>
              <a:t> over rim in </a:t>
            </a:r>
            <a:r>
              <a:rPr lang="en-US" dirty="0" err="1" smtClean="0"/>
              <a:t>roundy</a:t>
            </a:r>
            <a:r>
              <a:rPr lang="en-US" dirty="0" smtClean="0"/>
              <a:t> wells</a:t>
            </a:r>
          </a:p>
          <a:p>
            <a:pPr>
              <a:buNone/>
            </a:pPr>
            <a:r>
              <a:rPr lang="en-US" dirty="0" smtClean="0"/>
              <a:t>	Stones </a:t>
            </a:r>
            <a:r>
              <a:rPr lang="en-US" b="1" dirty="0" smtClean="0">
                <a:solidFill>
                  <a:srgbClr val="00B050"/>
                </a:solidFill>
              </a:rPr>
              <a:t>ring</a:t>
            </a:r>
            <a:r>
              <a:rPr lang="en-US" dirty="0" smtClean="0"/>
              <a:t>; like each </a:t>
            </a:r>
            <a:r>
              <a:rPr lang="en-US" b="1" dirty="0" smtClean="0">
                <a:solidFill>
                  <a:srgbClr val="00B050"/>
                </a:solidFill>
              </a:rPr>
              <a:t>tucked</a:t>
            </a:r>
            <a:r>
              <a:rPr lang="en-US" dirty="0" smtClean="0"/>
              <a:t> string </a:t>
            </a:r>
            <a:r>
              <a:rPr lang="en-US" b="1" dirty="0" smtClean="0">
                <a:solidFill>
                  <a:srgbClr val="0070C0"/>
                </a:solidFill>
              </a:rPr>
              <a:t>tells</a:t>
            </a:r>
            <a:r>
              <a:rPr lang="en-US" dirty="0" smtClean="0"/>
              <a:t>, each </a:t>
            </a:r>
            <a:r>
              <a:rPr lang="en-US" b="1" dirty="0" smtClean="0">
                <a:solidFill>
                  <a:srgbClr val="00B050"/>
                </a:solidFill>
              </a:rPr>
              <a:t>hung</a:t>
            </a:r>
            <a:r>
              <a:rPr lang="en-US" dirty="0" smtClean="0"/>
              <a:t> bell’s </a:t>
            </a:r>
          </a:p>
          <a:p>
            <a:pPr>
              <a:buNone/>
            </a:pPr>
            <a:r>
              <a:rPr lang="en-US" dirty="0" smtClean="0"/>
              <a:t>	Bow </a:t>
            </a:r>
            <a:r>
              <a:rPr lang="en-US" b="1" dirty="0" smtClean="0">
                <a:solidFill>
                  <a:srgbClr val="00B050"/>
                </a:solidFill>
              </a:rPr>
              <a:t>swung</a:t>
            </a:r>
            <a:r>
              <a:rPr lang="en-US" b="1" dirty="0" smtClean="0"/>
              <a:t> </a:t>
            </a:r>
            <a:r>
              <a:rPr lang="en-US" b="1" dirty="0" smtClean="0">
                <a:solidFill>
                  <a:srgbClr val="C00000"/>
                </a:solidFill>
              </a:rPr>
              <a:t>finds </a:t>
            </a:r>
            <a:r>
              <a:rPr lang="en-US" dirty="0" smtClean="0">
                <a:solidFill>
                  <a:srgbClr val="C00000"/>
                </a:solidFill>
              </a:rPr>
              <a:t>tongue </a:t>
            </a:r>
            <a:r>
              <a:rPr lang="en-US" dirty="0" smtClean="0"/>
              <a:t>to </a:t>
            </a:r>
            <a:r>
              <a:rPr lang="en-US" b="1" dirty="0" smtClean="0">
                <a:solidFill>
                  <a:srgbClr val="C00000"/>
                </a:solidFill>
              </a:rPr>
              <a:t>fling</a:t>
            </a:r>
            <a:r>
              <a:rPr lang="en-US" dirty="0" smtClean="0">
                <a:solidFill>
                  <a:srgbClr val="C00000"/>
                </a:solidFill>
              </a:rPr>
              <a:t> out broad its name</a:t>
            </a:r>
            <a:r>
              <a:rPr lang="en-US" dirty="0" smtClean="0"/>
              <a:t>; </a:t>
            </a:r>
          </a:p>
          <a:p>
            <a:pPr>
              <a:buNone/>
            </a:pPr>
            <a:r>
              <a:rPr lang="en-US" dirty="0" smtClean="0"/>
              <a:t>	Each mortal thing </a:t>
            </a:r>
            <a:r>
              <a:rPr lang="en-US" b="1" dirty="0" smtClean="0">
                <a:solidFill>
                  <a:srgbClr val="C00000"/>
                </a:solidFill>
              </a:rPr>
              <a:t>does</a:t>
            </a:r>
            <a:r>
              <a:rPr lang="en-US" dirty="0" smtClean="0"/>
              <a:t> one thing and the same:</a:t>
            </a:r>
          </a:p>
          <a:p>
            <a:pPr>
              <a:buNone/>
            </a:pPr>
            <a:r>
              <a:rPr lang="en-US" dirty="0" smtClean="0"/>
              <a:t>	</a:t>
            </a:r>
            <a:r>
              <a:rPr lang="en-US" b="1" dirty="0" smtClean="0">
                <a:solidFill>
                  <a:srgbClr val="C00000"/>
                </a:solidFill>
              </a:rPr>
              <a:t>Deals out </a:t>
            </a:r>
            <a:r>
              <a:rPr lang="en-US" dirty="0" smtClean="0"/>
              <a:t>that being indoors each one </a:t>
            </a:r>
            <a:r>
              <a:rPr lang="en-US" b="1" dirty="0" smtClean="0"/>
              <a:t>dwells</a:t>
            </a:r>
            <a:r>
              <a:rPr lang="en-US" dirty="0" smtClean="0"/>
              <a:t>; </a:t>
            </a:r>
          </a:p>
          <a:p>
            <a:pPr>
              <a:buNone/>
            </a:pPr>
            <a:r>
              <a:rPr lang="en-US" dirty="0" smtClean="0"/>
              <a:t>	</a:t>
            </a:r>
            <a:r>
              <a:rPr lang="en-US" b="1" dirty="0" smtClean="0">
                <a:solidFill>
                  <a:srgbClr val="C00000"/>
                </a:solidFill>
              </a:rPr>
              <a:t>Selves</a:t>
            </a:r>
            <a:r>
              <a:rPr lang="en-US" dirty="0" smtClean="0">
                <a:solidFill>
                  <a:srgbClr val="C00000"/>
                </a:solidFill>
              </a:rPr>
              <a:t> – </a:t>
            </a:r>
            <a:r>
              <a:rPr lang="en-US" b="1" dirty="0" smtClean="0">
                <a:solidFill>
                  <a:srgbClr val="C00000"/>
                </a:solidFill>
              </a:rPr>
              <a:t>goes</a:t>
            </a:r>
            <a:r>
              <a:rPr lang="en-US" dirty="0" smtClean="0">
                <a:solidFill>
                  <a:srgbClr val="C00000"/>
                </a:solidFill>
              </a:rPr>
              <a:t> </a:t>
            </a:r>
            <a:r>
              <a:rPr lang="en-US" dirty="0" smtClean="0"/>
              <a:t>itself; myself it </a:t>
            </a:r>
            <a:r>
              <a:rPr lang="en-US" b="1" dirty="0" smtClean="0">
                <a:solidFill>
                  <a:srgbClr val="0070C0"/>
                </a:solidFill>
              </a:rPr>
              <a:t>speaks</a:t>
            </a:r>
            <a:r>
              <a:rPr lang="en-US" dirty="0" smtClean="0"/>
              <a:t> and </a:t>
            </a:r>
            <a:r>
              <a:rPr lang="en-US" b="1" dirty="0" smtClean="0">
                <a:solidFill>
                  <a:srgbClr val="0070C0"/>
                </a:solidFill>
              </a:rPr>
              <a:t>spells</a:t>
            </a:r>
            <a:r>
              <a:rPr lang="en-US" dirty="0" smtClean="0"/>
              <a:t>, </a:t>
            </a:r>
          </a:p>
          <a:p>
            <a:pPr>
              <a:buNone/>
            </a:pPr>
            <a:r>
              <a:rPr lang="en-US" dirty="0" smtClean="0"/>
              <a:t>	</a:t>
            </a:r>
            <a:r>
              <a:rPr lang="en-US" b="1" dirty="0" smtClean="0">
                <a:solidFill>
                  <a:srgbClr val="0070C0"/>
                </a:solidFill>
              </a:rPr>
              <a:t>Crying</a:t>
            </a:r>
            <a:r>
              <a:rPr lang="en-US" dirty="0" smtClean="0"/>
              <a:t> </a:t>
            </a:r>
            <a:r>
              <a:rPr lang="en-US" dirty="0" err="1" smtClean="0"/>
              <a:t>Whát</a:t>
            </a:r>
            <a:r>
              <a:rPr lang="en-US" dirty="0" smtClean="0"/>
              <a:t> I </a:t>
            </a:r>
            <a:r>
              <a:rPr lang="en-US" b="1" dirty="0" err="1" smtClean="0">
                <a:solidFill>
                  <a:srgbClr val="00B050"/>
                </a:solidFill>
              </a:rPr>
              <a:t>dó</a:t>
            </a:r>
            <a:r>
              <a:rPr lang="en-US" b="1" dirty="0" smtClean="0"/>
              <a:t> </a:t>
            </a:r>
            <a:r>
              <a:rPr lang="en-US" dirty="0" smtClean="0"/>
              <a:t>is me: for that I </a:t>
            </a:r>
            <a:r>
              <a:rPr lang="en-US" b="1" dirty="0" smtClean="0">
                <a:solidFill>
                  <a:srgbClr val="00B050"/>
                </a:solidFill>
              </a:rPr>
              <a:t>came</a:t>
            </a:r>
            <a:r>
              <a:rPr lang="en-US" dirty="0" smtClean="0"/>
              <a:t>.</a:t>
            </a:r>
          </a:p>
          <a:p>
            <a:pPr>
              <a:buNone/>
            </a:pPr>
            <a:r>
              <a:rPr lang="en-US" dirty="0" smtClean="0"/>
              <a:t>	I say </a:t>
            </a:r>
            <a:r>
              <a:rPr lang="en-US" dirty="0" err="1" smtClean="0"/>
              <a:t>móre</a:t>
            </a:r>
            <a:r>
              <a:rPr lang="en-US" dirty="0" smtClean="0"/>
              <a:t>: the just man </a:t>
            </a:r>
            <a:r>
              <a:rPr lang="en-US" b="1" dirty="0" smtClean="0">
                <a:solidFill>
                  <a:srgbClr val="00B050"/>
                </a:solidFill>
              </a:rPr>
              <a:t>justices</a:t>
            </a:r>
            <a:r>
              <a:rPr lang="en-US" dirty="0" smtClean="0"/>
              <a:t>;</a:t>
            </a:r>
          </a:p>
          <a:p>
            <a:pPr>
              <a:buNone/>
            </a:pPr>
            <a:r>
              <a:rPr lang="en-US" dirty="0" smtClean="0"/>
              <a:t>	</a:t>
            </a:r>
            <a:r>
              <a:rPr lang="en-US" b="1" dirty="0" smtClean="0">
                <a:solidFill>
                  <a:srgbClr val="00B050"/>
                </a:solidFill>
              </a:rPr>
              <a:t>Keeps</a:t>
            </a:r>
            <a:r>
              <a:rPr lang="en-US" dirty="0" smtClean="0"/>
              <a:t> grace: </a:t>
            </a:r>
            <a:r>
              <a:rPr lang="en-US" dirty="0" err="1" smtClean="0"/>
              <a:t>thát</a:t>
            </a:r>
            <a:r>
              <a:rPr lang="en-US" dirty="0" smtClean="0"/>
              <a:t> </a:t>
            </a:r>
            <a:r>
              <a:rPr lang="en-US" b="1" dirty="0" smtClean="0">
                <a:solidFill>
                  <a:srgbClr val="00B050"/>
                </a:solidFill>
              </a:rPr>
              <a:t>keeps</a:t>
            </a:r>
            <a:r>
              <a:rPr lang="en-US" dirty="0" smtClean="0"/>
              <a:t> all his goings graces; </a:t>
            </a:r>
          </a:p>
          <a:p>
            <a:pPr>
              <a:buNone/>
            </a:pPr>
            <a:r>
              <a:rPr lang="en-US" dirty="0" smtClean="0"/>
              <a:t>	</a:t>
            </a:r>
            <a:r>
              <a:rPr lang="en-US" b="1" dirty="0" smtClean="0">
                <a:solidFill>
                  <a:srgbClr val="00B050"/>
                </a:solidFill>
              </a:rPr>
              <a:t>Acts</a:t>
            </a:r>
            <a:r>
              <a:rPr lang="en-US" dirty="0" smtClean="0"/>
              <a:t> in God’s eye what in God’s eye he is – </a:t>
            </a:r>
          </a:p>
          <a:p>
            <a:pPr>
              <a:buNone/>
            </a:pPr>
            <a:r>
              <a:rPr lang="en-US" dirty="0" smtClean="0"/>
              <a:t>	</a:t>
            </a:r>
            <a:r>
              <a:rPr lang="en-US" dirty="0" err="1" smtClean="0"/>
              <a:t>Chríst</a:t>
            </a:r>
            <a:r>
              <a:rPr lang="en-US" dirty="0" smtClean="0"/>
              <a:t> – for Christ </a:t>
            </a:r>
            <a:r>
              <a:rPr lang="en-US" b="1" dirty="0" smtClean="0">
                <a:solidFill>
                  <a:srgbClr val="C00000"/>
                </a:solidFill>
              </a:rPr>
              <a:t>plays</a:t>
            </a:r>
            <a:r>
              <a:rPr lang="en-US" dirty="0" smtClean="0"/>
              <a:t> in ten thousand places, </a:t>
            </a:r>
          </a:p>
          <a:p>
            <a:pPr>
              <a:buNone/>
            </a:pPr>
            <a:r>
              <a:rPr lang="en-US" dirty="0" smtClean="0"/>
              <a:t>	Lovely in limbs, and lovely in eyes not his</a:t>
            </a:r>
          </a:p>
          <a:p>
            <a:pPr>
              <a:buNone/>
            </a:pPr>
            <a:r>
              <a:rPr lang="en-US" dirty="0" smtClean="0"/>
              <a:t>	To the Father through the features of men’s faces.</a:t>
            </a:r>
          </a:p>
          <a:p>
            <a:pPr>
              <a:buNone/>
            </a:pPr>
            <a:endParaRPr lang="en-US" dirty="0" smtClean="0"/>
          </a:p>
          <a:p>
            <a:pPr>
              <a:buNone/>
            </a:pPr>
            <a:r>
              <a:rPr lang="en-US" dirty="0" smtClean="0">
                <a:solidFill>
                  <a:srgbClr val="00B050"/>
                </a:solidFill>
              </a:rPr>
              <a:t>Material process verbs  </a:t>
            </a:r>
            <a:r>
              <a:rPr lang="en-US" dirty="0" smtClean="0">
                <a:solidFill>
                  <a:srgbClr val="0070C0"/>
                </a:solidFill>
              </a:rPr>
              <a:t>Verbal process verbs </a:t>
            </a:r>
            <a:r>
              <a:rPr lang="en-US" dirty="0" smtClean="0">
                <a:solidFill>
                  <a:srgbClr val="C00000"/>
                </a:solidFill>
              </a:rPr>
              <a:t>Verbal-material</a:t>
            </a:r>
            <a:r>
              <a:rPr lang="en-US" dirty="0" smtClean="0">
                <a:solidFill>
                  <a:srgbClr val="0070C0"/>
                </a:solidFill>
              </a:rPr>
              <a:t>  </a:t>
            </a:r>
            <a:r>
              <a:rPr lang="en-US" dirty="0" err="1" smtClean="0">
                <a:solidFill>
                  <a:srgbClr val="7030A0"/>
                </a:solidFill>
              </a:rPr>
              <a:t>Nominalisations</a:t>
            </a:r>
            <a:endParaRPr lang="en-US" dirty="0" smtClean="0">
              <a:solidFill>
                <a:srgbClr val="7030A0"/>
              </a:solidFill>
            </a:endParaRPr>
          </a:p>
          <a:p>
            <a:pPr>
              <a:buNone/>
            </a:pPr>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Inevitability of the similarity dimension: metaphors for the earth</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507288" cy="1080120"/>
          </a:xfrm>
        </p:spPr>
        <p:txBody>
          <a:bodyPr>
            <a:normAutofit/>
          </a:bodyPr>
          <a:lstStyle/>
          <a:p>
            <a:r>
              <a:rPr lang="en-GB" dirty="0" smtClean="0"/>
              <a:t>Metaphor: diversity in similarity</a:t>
            </a:r>
            <a:endParaRPr lang="en-US" dirty="0"/>
          </a:p>
        </p:txBody>
      </p:sp>
      <p:sp>
        <p:nvSpPr>
          <p:cNvPr id="3" name="Content Placeholder 2"/>
          <p:cNvSpPr>
            <a:spLocks noGrp="1"/>
          </p:cNvSpPr>
          <p:nvPr>
            <p:ph idx="1"/>
          </p:nvPr>
        </p:nvSpPr>
        <p:spPr>
          <a:xfrm>
            <a:off x="457200" y="1268760"/>
            <a:ext cx="8229600" cy="4857403"/>
          </a:xfrm>
        </p:spPr>
        <p:txBody>
          <a:bodyPr>
            <a:normAutofit fontScale="92500" lnSpcReduction="20000"/>
          </a:bodyPr>
          <a:lstStyle/>
          <a:p>
            <a:r>
              <a:rPr lang="en-GB" dirty="0" smtClean="0"/>
              <a:t>Metaphors suggests alternative classifications which allow a diversity in ways of thinking and acting. If </a:t>
            </a:r>
            <a:r>
              <a:rPr lang="en-GB" i="1" dirty="0" err="1" smtClean="0"/>
              <a:t>haeccitas</a:t>
            </a:r>
            <a:r>
              <a:rPr lang="en-GB" dirty="0" smtClean="0"/>
              <a:t> insists on the qualities which are ignored in classification, metaphor’s alternative classifications (</a:t>
            </a:r>
            <a:r>
              <a:rPr lang="en-GB" dirty="0" err="1" smtClean="0"/>
              <a:t>Glucksberg</a:t>
            </a:r>
            <a:r>
              <a:rPr lang="en-GB" dirty="0" smtClean="0"/>
              <a:t> and </a:t>
            </a:r>
            <a:r>
              <a:rPr lang="en-GB" dirty="0" err="1" smtClean="0"/>
              <a:t>McGlone</a:t>
            </a:r>
            <a:r>
              <a:rPr lang="en-GB" dirty="0" smtClean="0"/>
              <a:t> 1999) may recognise these qualities. </a:t>
            </a:r>
          </a:p>
          <a:p>
            <a:r>
              <a:rPr lang="en-GB" dirty="0" smtClean="0"/>
              <a:t>But metaphors may not just highlight qualities in their target, they may attribute features, the source may construct the target.</a:t>
            </a:r>
            <a:endParaRPr lang="en-US" dirty="0" smtClean="0"/>
          </a:p>
          <a:p>
            <a:r>
              <a:rPr lang="en-GB" dirty="0" err="1" smtClean="0"/>
              <a:t>Harré</a:t>
            </a:r>
            <a:r>
              <a:rPr lang="en-US" dirty="0" smtClean="0"/>
              <a:t> et al.</a:t>
            </a:r>
            <a:r>
              <a:rPr lang="en-GB" dirty="0" smtClean="0"/>
              <a:t> (1999) discussed various historical European metaphors which construct nature and our interaction with it.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Middle Ages</a:t>
            </a:r>
            <a:endParaRPr lang="en-US" dirty="0"/>
          </a:p>
        </p:txBody>
      </p:sp>
      <p:sp>
        <p:nvSpPr>
          <p:cNvPr id="3" name="Content Placeholder 2"/>
          <p:cNvSpPr>
            <a:spLocks noGrp="1"/>
          </p:cNvSpPr>
          <p:nvPr>
            <p:ph idx="1"/>
          </p:nvPr>
        </p:nvSpPr>
        <p:spPr>
          <a:xfrm>
            <a:off x="457200" y="1340768"/>
            <a:ext cx="8229600" cy="5040560"/>
          </a:xfrm>
        </p:spPr>
        <p:txBody>
          <a:bodyPr>
            <a:normAutofit fontScale="70000" lnSpcReduction="20000"/>
          </a:bodyPr>
          <a:lstStyle/>
          <a:p>
            <a:r>
              <a:rPr lang="en-GB" dirty="0" smtClean="0"/>
              <a:t>Nature as a book written by God, for human instruction about the nature of the divine. </a:t>
            </a:r>
          </a:p>
          <a:p>
            <a:r>
              <a:rPr lang="en-GB" dirty="0" smtClean="0"/>
              <a:t>The role of humans was to understand the signs in this book, not to rewrite or improve it</a:t>
            </a:r>
          </a:p>
          <a:p>
            <a:r>
              <a:rPr lang="en-GB" dirty="0" smtClean="0"/>
              <a:t> </a:t>
            </a:r>
            <a:r>
              <a:rPr lang="en-GB" dirty="0" smtClean="0">
                <a:solidFill>
                  <a:schemeClr val="accent3">
                    <a:lumMod val="75000"/>
                  </a:schemeClr>
                </a:solidFill>
              </a:rPr>
              <a:t>Positively suggests something like acceptance not domination (</a:t>
            </a:r>
            <a:r>
              <a:rPr lang="en-GB" i="1" dirty="0" err="1" smtClean="0">
                <a:solidFill>
                  <a:schemeClr val="accent3">
                    <a:lumMod val="75000"/>
                  </a:schemeClr>
                </a:solidFill>
              </a:rPr>
              <a:t>wu-wei</a:t>
            </a:r>
            <a:r>
              <a:rPr lang="en-GB" dirty="0" smtClean="0">
                <a:solidFill>
                  <a:schemeClr val="accent3">
                    <a:lumMod val="75000"/>
                  </a:schemeClr>
                </a:solidFill>
              </a:rPr>
              <a:t>), and an openness to nature as</a:t>
            </a:r>
            <a:r>
              <a:rPr lang="en-GB" i="1" dirty="0" smtClean="0">
                <a:solidFill>
                  <a:schemeClr val="accent3">
                    <a:lumMod val="75000"/>
                  </a:schemeClr>
                </a:solidFill>
              </a:rPr>
              <a:t> </a:t>
            </a:r>
            <a:r>
              <a:rPr lang="en-GB" i="1" dirty="0" err="1" smtClean="0">
                <a:solidFill>
                  <a:schemeClr val="tx2">
                    <a:lumMod val="60000"/>
                    <a:lumOff val="40000"/>
                  </a:schemeClr>
                </a:solidFill>
              </a:rPr>
              <a:t>sayer</a:t>
            </a:r>
            <a:r>
              <a:rPr lang="en-GB" dirty="0" smtClean="0">
                <a:solidFill>
                  <a:srgbClr val="0070C0"/>
                </a:solidFill>
              </a:rPr>
              <a:t> </a:t>
            </a:r>
            <a:r>
              <a:rPr lang="en-GB" dirty="0" smtClean="0">
                <a:solidFill>
                  <a:schemeClr val="accent3">
                    <a:lumMod val="75000"/>
                  </a:schemeClr>
                </a:solidFill>
              </a:rPr>
              <a:t>or</a:t>
            </a:r>
            <a:r>
              <a:rPr lang="en-GB" dirty="0" smtClean="0"/>
              <a:t> </a:t>
            </a:r>
            <a:r>
              <a:rPr lang="en-GB" i="1" dirty="0" smtClean="0">
                <a:solidFill>
                  <a:srgbClr val="0070C0"/>
                </a:solidFill>
              </a:rPr>
              <a:t>communicator</a:t>
            </a:r>
            <a:r>
              <a:rPr lang="en-GB" dirty="0" smtClean="0"/>
              <a:t>. Cf. “</a:t>
            </a:r>
            <a:r>
              <a:rPr lang="en-US" dirty="0" smtClean="0"/>
              <a:t>Each mortal thing does one thing and the same …/myself it </a:t>
            </a:r>
            <a:r>
              <a:rPr lang="en-US" b="1" dirty="0" smtClean="0">
                <a:solidFill>
                  <a:schemeClr val="tx2">
                    <a:lumMod val="60000"/>
                    <a:lumOff val="40000"/>
                  </a:schemeClr>
                </a:solidFill>
              </a:rPr>
              <a:t>speaks</a:t>
            </a:r>
            <a:r>
              <a:rPr lang="en-US" dirty="0" smtClean="0"/>
              <a:t> and </a:t>
            </a:r>
            <a:r>
              <a:rPr lang="en-US" b="1" dirty="0" smtClean="0">
                <a:solidFill>
                  <a:schemeClr val="tx2">
                    <a:lumMod val="60000"/>
                    <a:lumOff val="40000"/>
                  </a:schemeClr>
                </a:solidFill>
              </a:rPr>
              <a:t>spells</a:t>
            </a:r>
            <a:r>
              <a:rPr lang="en-US" dirty="0" smtClean="0">
                <a:solidFill>
                  <a:schemeClr val="tx2">
                    <a:lumMod val="60000"/>
                    <a:lumOff val="40000"/>
                  </a:schemeClr>
                </a:solidFill>
              </a:rPr>
              <a:t>,</a:t>
            </a:r>
            <a:r>
              <a:rPr lang="en-US" dirty="0" smtClean="0"/>
              <a:t> /</a:t>
            </a:r>
            <a:r>
              <a:rPr lang="en-US" b="1" dirty="0" smtClean="0">
                <a:solidFill>
                  <a:schemeClr val="tx2">
                    <a:lumMod val="60000"/>
                    <a:lumOff val="40000"/>
                  </a:schemeClr>
                </a:solidFill>
              </a:rPr>
              <a:t>Crying</a:t>
            </a:r>
            <a:r>
              <a:rPr lang="en-US" dirty="0" smtClean="0"/>
              <a:t> </a:t>
            </a:r>
            <a:r>
              <a:rPr lang="en-US" dirty="0" err="1" smtClean="0"/>
              <a:t>Whát</a:t>
            </a:r>
            <a:r>
              <a:rPr lang="en-US" dirty="0" smtClean="0"/>
              <a:t> I </a:t>
            </a:r>
            <a:r>
              <a:rPr lang="en-US" dirty="0" err="1" smtClean="0"/>
              <a:t>dó</a:t>
            </a:r>
            <a:r>
              <a:rPr lang="en-US" b="1" dirty="0" smtClean="0"/>
              <a:t> </a:t>
            </a:r>
            <a:r>
              <a:rPr lang="en-US" dirty="0" smtClean="0"/>
              <a:t>is me.” Inscape. Or the whole of ‘Birdsong for Two Voices’ in which birds are </a:t>
            </a:r>
            <a:r>
              <a:rPr lang="en-US" dirty="0" err="1" smtClean="0"/>
              <a:t>sayers</a:t>
            </a:r>
            <a:r>
              <a:rPr lang="en-US" dirty="0" smtClean="0"/>
              <a:t>.</a:t>
            </a:r>
            <a:r>
              <a:rPr lang="en-GB" dirty="0" smtClean="0"/>
              <a:t> </a:t>
            </a:r>
          </a:p>
          <a:p>
            <a:r>
              <a:rPr lang="en-GB" dirty="0" smtClean="0"/>
              <a:t>Nature is created for humankind and a means of bodily salvation/healing, just like a religious text is a means of spiritual salvation. </a:t>
            </a:r>
          </a:p>
          <a:p>
            <a:r>
              <a:rPr lang="en-GB" dirty="0" smtClean="0">
                <a:solidFill>
                  <a:srgbClr val="FF0000"/>
                </a:solidFill>
              </a:rPr>
              <a:t>Possible negatives: does nature needs to point beyond itself in order to have value? Is the point of nature its value to humans (God)</a:t>
            </a:r>
            <a:r>
              <a:rPr lang="en-GB" dirty="0" smtClean="0"/>
              <a:t>?</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620688"/>
          </a:xfrm>
        </p:spPr>
        <p:txBody>
          <a:bodyPr>
            <a:normAutofit fontScale="90000"/>
          </a:bodyPr>
          <a:lstStyle/>
          <a:p>
            <a:r>
              <a:rPr lang="en-GB" dirty="0" smtClean="0"/>
              <a:t>The Renaissance</a:t>
            </a:r>
            <a:endParaRPr lang="en-US" dirty="0"/>
          </a:p>
        </p:txBody>
      </p:sp>
      <p:sp>
        <p:nvSpPr>
          <p:cNvPr id="3" name="Content Placeholder 2"/>
          <p:cNvSpPr>
            <a:spLocks noGrp="1"/>
          </p:cNvSpPr>
          <p:nvPr>
            <p:ph idx="1"/>
          </p:nvPr>
        </p:nvSpPr>
        <p:spPr>
          <a:xfrm>
            <a:off x="107504" y="980728"/>
            <a:ext cx="9036496" cy="5688632"/>
          </a:xfrm>
        </p:spPr>
        <p:txBody>
          <a:bodyPr>
            <a:normAutofit fontScale="62500" lnSpcReduction="20000"/>
          </a:bodyPr>
          <a:lstStyle/>
          <a:p>
            <a:r>
              <a:rPr lang="en-GB" dirty="0" smtClean="0"/>
              <a:t>The natural universe (the macrocosm) corresponded to a human body (microcosm) or the state (the body politic). The macrocosm has an intimate cause-effect relationship with the human-body (and human society). Human body and nature reflect each other, e.g. the water cycle is like the circulatory system of blood, e.g. </a:t>
            </a:r>
            <a:r>
              <a:rPr lang="en-GB" i="1" dirty="0" smtClean="0"/>
              <a:t>veins</a:t>
            </a:r>
            <a:r>
              <a:rPr lang="en-GB" dirty="0" smtClean="0"/>
              <a:t> of the earth. </a:t>
            </a:r>
            <a:endParaRPr lang="en-US" dirty="0" smtClean="0"/>
          </a:p>
          <a:p>
            <a:r>
              <a:rPr lang="en-GB" dirty="0" smtClean="0"/>
              <a:t>Still observable in current English lexis. Personifying natural landscapes, as parts of the human body-- </a:t>
            </a:r>
            <a:r>
              <a:rPr lang="en-GB" b="1" dirty="0" smtClean="0"/>
              <a:t>head </a:t>
            </a:r>
            <a:r>
              <a:rPr lang="en-GB" dirty="0" smtClean="0"/>
              <a:t>‘upper part’ (</a:t>
            </a:r>
            <a:r>
              <a:rPr lang="en-GB" i="1" dirty="0" smtClean="0"/>
              <a:t>the head of the valley</a:t>
            </a:r>
            <a:r>
              <a:rPr lang="en-GB" dirty="0" smtClean="0"/>
              <a:t>), </a:t>
            </a:r>
            <a:r>
              <a:rPr lang="en-GB" b="1" dirty="0" smtClean="0"/>
              <a:t>fringe </a:t>
            </a:r>
            <a:r>
              <a:rPr lang="en-GB" dirty="0" smtClean="0"/>
              <a:t>‘edge of an area’, </a:t>
            </a:r>
            <a:r>
              <a:rPr lang="en-GB" b="1" dirty="0" smtClean="0"/>
              <a:t>face </a:t>
            </a:r>
            <a:r>
              <a:rPr lang="en-GB" dirty="0" smtClean="0"/>
              <a:t>‘front slope of a hill or mountain’, </a:t>
            </a:r>
            <a:r>
              <a:rPr lang="en-GB" b="1" dirty="0" smtClean="0"/>
              <a:t>mouth </a:t>
            </a:r>
            <a:r>
              <a:rPr lang="en-GB" dirty="0" smtClean="0"/>
              <a:t>either ‘estuary of a river’ or ‘entrance to a cave’, </a:t>
            </a:r>
            <a:r>
              <a:rPr lang="en-GB" b="1" dirty="0" smtClean="0"/>
              <a:t>arm / finger </a:t>
            </a:r>
            <a:r>
              <a:rPr lang="en-GB" dirty="0" smtClean="0"/>
              <a:t>‘promontory’, </a:t>
            </a:r>
            <a:r>
              <a:rPr lang="en-GB" b="1" dirty="0" smtClean="0"/>
              <a:t>backbone / spine </a:t>
            </a:r>
            <a:r>
              <a:rPr lang="en-GB" dirty="0" smtClean="0"/>
              <a:t>‘central row of hills or mountains’, </a:t>
            </a:r>
            <a:r>
              <a:rPr lang="en-GB" b="1" dirty="0" smtClean="0"/>
              <a:t>foot </a:t>
            </a:r>
            <a:r>
              <a:rPr lang="en-GB" dirty="0" smtClean="0"/>
              <a:t>‘lower part’. </a:t>
            </a:r>
            <a:endParaRPr lang="en-US" dirty="0" smtClean="0"/>
          </a:p>
          <a:p>
            <a:pPr>
              <a:buNone/>
            </a:pPr>
            <a:r>
              <a:rPr lang="en-GB" dirty="0" smtClean="0"/>
              <a:t>	Conversely, </a:t>
            </a:r>
            <a:r>
              <a:rPr lang="en-GB" dirty="0" err="1" smtClean="0"/>
              <a:t>dispersonifying</a:t>
            </a:r>
            <a:r>
              <a:rPr lang="en-GB" dirty="0" smtClean="0"/>
              <a:t>: </a:t>
            </a:r>
            <a:r>
              <a:rPr lang="en-GB" b="1" dirty="0" smtClean="0"/>
              <a:t>grit </a:t>
            </a:r>
            <a:r>
              <a:rPr lang="en-GB" dirty="0" smtClean="0"/>
              <a:t>‘bravery’, </a:t>
            </a:r>
            <a:r>
              <a:rPr lang="en-GB" b="1" dirty="0" smtClean="0"/>
              <a:t>clod </a:t>
            </a:r>
            <a:r>
              <a:rPr lang="en-GB" dirty="0" smtClean="0"/>
              <a:t>‘stupid person’, </a:t>
            </a:r>
            <a:r>
              <a:rPr lang="en-GB" b="1" dirty="0" smtClean="0"/>
              <a:t>flinty </a:t>
            </a:r>
            <a:r>
              <a:rPr lang="en-GB" dirty="0" smtClean="0"/>
              <a:t>‘severe and hostile (of an expression)’, </a:t>
            </a:r>
            <a:r>
              <a:rPr lang="en-GB" b="1" dirty="0" smtClean="0"/>
              <a:t>gravelly </a:t>
            </a:r>
            <a:r>
              <a:rPr lang="en-GB" dirty="0" smtClean="0"/>
              <a:t>‘rough and low (of a voice)’; </a:t>
            </a:r>
            <a:r>
              <a:rPr lang="en-GB" b="1" dirty="0" smtClean="0"/>
              <a:t>contour </a:t>
            </a:r>
            <a:r>
              <a:rPr lang="en-GB" dirty="0" smtClean="0"/>
              <a:t>‘shape of the body’ (</a:t>
            </a:r>
            <a:r>
              <a:rPr lang="en-GB" i="1" dirty="0" smtClean="0"/>
              <a:t>your bikini shows off your contours wonderfully</a:t>
            </a:r>
            <a:r>
              <a:rPr lang="en-GB" dirty="0" smtClean="0"/>
              <a:t>), </a:t>
            </a:r>
            <a:r>
              <a:rPr lang="en-GB" b="1" dirty="0" smtClean="0"/>
              <a:t>furrow </a:t>
            </a:r>
            <a:r>
              <a:rPr lang="en-GB" dirty="0" smtClean="0"/>
              <a:t>‘lines or wrinkles in the forehead (Goatly and </a:t>
            </a:r>
            <a:r>
              <a:rPr lang="en-GB" dirty="0" err="1" smtClean="0"/>
              <a:t>Hiradhar</a:t>
            </a:r>
            <a:r>
              <a:rPr lang="en-GB" dirty="0" smtClean="0"/>
              <a:t> 2016).</a:t>
            </a:r>
            <a:endParaRPr lang="en-US" dirty="0" smtClean="0"/>
          </a:p>
          <a:p>
            <a:r>
              <a:rPr lang="en-GB" dirty="0" smtClean="0">
                <a:solidFill>
                  <a:schemeClr val="accent3">
                    <a:lumMod val="75000"/>
                  </a:schemeClr>
                </a:solidFill>
              </a:rPr>
              <a:t>Positives:</a:t>
            </a:r>
          </a:p>
          <a:p>
            <a:pPr lvl="1"/>
            <a:r>
              <a:rPr lang="en-GB" sz="3300" dirty="0" smtClean="0">
                <a:solidFill>
                  <a:schemeClr val="accent3">
                    <a:lumMod val="75000"/>
                  </a:schemeClr>
                </a:solidFill>
              </a:rPr>
              <a:t>Personifications/</a:t>
            </a:r>
            <a:r>
              <a:rPr lang="en-GB" sz="3300" dirty="0" err="1" smtClean="0">
                <a:solidFill>
                  <a:schemeClr val="accent3">
                    <a:lumMod val="75000"/>
                  </a:schemeClr>
                </a:solidFill>
              </a:rPr>
              <a:t>dis</a:t>
            </a:r>
            <a:r>
              <a:rPr lang="en-GB" sz="3300" dirty="0" smtClean="0">
                <a:solidFill>
                  <a:schemeClr val="accent3">
                    <a:lumMod val="75000"/>
                  </a:schemeClr>
                </a:solidFill>
              </a:rPr>
              <a:t>-personifications, as in ‘Birdsong for two voices’ blur the boundary between the human and non-human, suggesting intimate connection and inseparability</a:t>
            </a:r>
          </a:p>
          <a:p>
            <a:pPr lvl="1"/>
            <a:r>
              <a:rPr lang="en-GB" sz="3300" dirty="0" smtClean="0">
                <a:solidFill>
                  <a:schemeClr val="accent3">
                    <a:lumMod val="75000"/>
                  </a:schemeClr>
                </a:solidFill>
              </a:rPr>
              <a:t> Personification allows environmental destruction to be seen in terms of morality (for example </a:t>
            </a:r>
            <a:r>
              <a:rPr lang="en-GB" sz="3300" i="1" dirty="0" smtClean="0">
                <a:solidFill>
                  <a:schemeClr val="accent3">
                    <a:lumMod val="75000"/>
                  </a:schemeClr>
                </a:solidFill>
              </a:rPr>
              <a:t>rape of the countryside</a:t>
            </a:r>
            <a:r>
              <a:rPr lang="en-GB" sz="3300" dirty="0" smtClean="0">
                <a:solidFill>
                  <a:schemeClr val="accent3">
                    <a:lumMod val="75000"/>
                  </a:schemeClr>
                </a:solidFill>
              </a:rPr>
              <a:t>) (Harvey 1996: 389). </a:t>
            </a:r>
            <a:endParaRPr lang="en-US" sz="3300" dirty="0" smtClean="0">
              <a:solidFill>
                <a:schemeClr val="accent3">
                  <a:lumMod val="75000"/>
                </a:schemeClr>
              </a:solidFill>
            </a:endParaRP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504056"/>
          </a:xfrm>
        </p:spPr>
        <p:txBody>
          <a:bodyPr>
            <a:normAutofit fontScale="90000"/>
          </a:bodyPr>
          <a:lstStyle/>
          <a:p>
            <a:r>
              <a:rPr lang="en-GB" dirty="0" smtClean="0"/>
              <a:t>Enlightenment onwards</a:t>
            </a:r>
            <a:endParaRPr lang="en-US" dirty="0"/>
          </a:p>
        </p:txBody>
      </p:sp>
      <p:sp>
        <p:nvSpPr>
          <p:cNvPr id="3" name="Content Placeholder 2"/>
          <p:cNvSpPr>
            <a:spLocks noGrp="1"/>
          </p:cNvSpPr>
          <p:nvPr>
            <p:ph idx="1"/>
          </p:nvPr>
        </p:nvSpPr>
        <p:spPr>
          <a:xfrm>
            <a:off x="179512" y="980728"/>
            <a:ext cx="8712968" cy="5688632"/>
          </a:xfrm>
        </p:spPr>
        <p:txBody>
          <a:bodyPr>
            <a:normAutofit fontScale="70000" lnSpcReduction="20000"/>
          </a:bodyPr>
          <a:lstStyle/>
          <a:p>
            <a:r>
              <a:rPr lang="en-GB" dirty="0" smtClean="0"/>
              <a:t>Nature as a machine – for instance a clock, steam engine or computer.</a:t>
            </a:r>
          </a:p>
          <a:p>
            <a:r>
              <a:rPr lang="en-GB" dirty="0" smtClean="0"/>
              <a:t>Two possible positives:</a:t>
            </a:r>
          </a:p>
          <a:p>
            <a:pPr lvl="1"/>
            <a:r>
              <a:rPr lang="en-GB" dirty="0" smtClean="0">
                <a:solidFill>
                  <a:schemeClr val="accent3">
                    <a:lumMod val="75000"/>
                  </a:schemeClr>
                </a:solidFill>
              </a:rPr>
              <a:t>Nature as involved in processes not just a passive thing</a:t>
            </a:r>
          </a:p>
          <a:p>
            <a:pPr lvl="1"/>
            <a:r>
              <a:rPr lang="en-GB" dirty="0" smtClean="0">
                <a:solidFill>
                  <a:schemeClr val="accent3">
                    <a:lumMod val="75000"/>
                  </a:schemeClr>
                </a:solidFill>
              </a:rPr>
              <a:t>Parts of nature are interrelated like parts of a machine.</a:t>
            </a:r>
          </a:p>
          <a:p>
            <a:r>
              <a:rPr lang="en-GB" dirty="0" smtClean="0"/>
              <a:t>Otherwise negative and dangerously misleading. </a:t>
            </a:r>
          </a:p>
          <a:p>
            <a:pPr lvl="1"/>
            <a:r>
              <a:rPr lang="en-GB" dirty="0" smtClean="0">
                <a:solidFill>
                  <a:srgbClr val="FF0000"/>
                </a:solidFill>
              </a:rPr>
              <a:t>Nature/human body are no longer givens (book/macrocosm-microcosm) but invented. </a:t>
            </a:r>
          </a:p>
          <a:p>
            <a:pPr lvl="1"/>
            <a:r>
              <a:rPr lang="en-GB" dirty="0" smtClean="0">
                <a:solidFill>
                  <a:srgbClr val="FF0000"/>
                </a:solidFill>
              </a:rPr>
              <a:t>Machines are created to produce standardised outputs, according to mathematically-based science and technology, and can therefore be understood in mathematical terms. But open biological systems cannot be understood by or reduced to mathematics. </a:t>
            </a:r>
          </a:p>
          <a:p>
            <a:pPr lvl="1"/>
            <a:r>
              <a:rPr lang="en-GB" dirty="0" smtClean="0">
                <a:solidFill>
                  <a:srgbClr val="FF0000"/>
                </a:solidFill>
              </a:rPr>
              <a:t>Because machines are made for a purpose they have built in controls, but nature is not controllable – it breaks free or unfolds in spontaneous change (Kaufmann, Prigogine and </a:t>
            </a:r>
            <a:r>
              <a:rPr lang="en-GB" dirty="0" err="1" smtClean="0">
                <a:solidFill>
                  <a:srgbClr val="FF0000"/>
                </a:solidFill>
              </a:rPr>
              <a:t>Stengers</a:t>
            </a:r>
            <a:r>
              <a:rPr lang="en-GB" dirty="0" smtClean="0">
                <a:solidFill>
                  <a:srgbClr val="FF0000"/>
                </a:solidFill>
              </a:rPr>
              <a:t>). </a:t>
            </a:r>
          </a:p>
          <a:p>
            <a:pPr lvl="1"/>
            <a:r>
              <a:rPr lang="en-GB" dirty="0" smtClean="0">
                <a:solidFill>
                  <a:srgbClr val="FF0000"/>
                </a:solidFill>
              </a:rPr>
              <a:t>Machines can be improved and bring about “progress” – so, according to this metaphor, humans can improve nature. However, our technology has not brought ecological progress. </a:t>
            </a:r>
          </a:p>
          <a:p>
            <a:pPr lvl="1"/>
            <a:r>
              <a:rPr lang="en-GB" dirty="0" smtClean="0">
                <a:solidFill>
                  <a:srgbClr val="FF0000"/>
                </a:solidFill>
              </a:rPr>
              <a:t>Machines have parts and can be taken apart to see how each operates independently. But nature is a whole and parts of it cannot be ultimately considered separately or valued in isolation (Harvey 1996).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712968" cy="360040"/>
          </a:xfrm>
        </p:spPr>
        <p:txBody>
          <a:bodyPr>
            <a:noAutofit/>
          </a:bodyPr>
          <a:lstStyle/>
          <a:p>
            <a:r>
              <a:rPr lang="en-US" sz="2800" dirty="0" smtClean="0"/>
              <a:t>SUMMARY</a:t>
            </a:r>
            <a:endParaRPr lang="en-US" sz="2800" dirty="0"/>
          </a:p>
        </p:txBody>
      </p:sp>
      <p:sp>
        <p:nvSpPr>
          <p:cNvPr id="3" name="Content Placeholder 2"/>
          <p:cNvSpPr>
            <a:spLocks noGrp="1"/>
          </p:cNvSpPr>
          <p:nvPr>
            <p:ph idx="1"/>
          </p:nvPr>
        </p:nvSpPr>
        <p:spPr>
          <a:xfrm>
            <a:off x="0" y="620688"/>
            <a:ext cx="9144000" cy="6237312"/>
          </a:xfrm>
        </p:spPr>
        <p:txBody>
          <a:bodyPr>
            <a:normAutofit fontScale="62500" lnSpcReduction="20000"/>
          </a:bodyPr>
          <a:lstStyle/>
          <a:p>
            <a:r>
              <a:rPr lang="en-US" dirty="0" smtClean="0"/>
              <a:t>There is evidence that meaning (in discourse) can develop along two dimensions – similarity/contiguity -- associated with </a:t>
            </a:r>
            <a:r>
              <a:rPr lang="en-US" dirty="0" err="1" smtClean="0"/>
              <a:t>Wernicke’s</a:t>
            </a:r>
            <a:r>
              <a:rPr lang="en-US" dirty="0" smtClean="0"/>
              <a:t> area and </a:t>
            </a:r>
            <a:r>
              <a:rPr lang="en-US" dirty="0" err="1" smtClean="0"/>
              <a:t>Broca’s</a:t>
            </a:r>
            <a:r>
              <a:rPr lang="en-US" dirty="0" smtClean="0"/>
              <a:t> area (left and right hemispheres?) respectively.</a:t>
            </a:r>
          </a:p>
          <a:p>
            <a:r>
              <a:rPr lang="en-US" dirty="0" smtClean="0"/>
              <a:t>Nouns/noun phrases tend to reflect similarity, through classification/abstraction, and suggest permanence, while verbs/clauses reflect contiguity and </a:t>
            </a:r>
            <a:r>
              <a:rPr lang="en-US" dirty="0" err="1" smtClean="0"/>
              <a:t>emphasise</a:t>
            </a:r>
            <a:r>
              <a:rPr lang="en-US" dirty="0" smtClean="0"/>
              <a:t> process and inter-relation.</a:t>
            </a:r>
          </a:p>
          <a:p>
            <a:r>
              <a:rPr lang="en-US" dirty="0" smtClean="0"/>
              <a:t>While spoken language is acquired through immersion in the contiguities of action genres, education – literacy, mastery of academic genres– moves students towards the more abstract, noun-heavy, similarity dimension.</a:t>
            </a:r>
          </a:p>
          <a:p>
            <a:r>
              <a:rPr lang="en-US" dirty="0" smtClean="0">
                <a:solidFill>
                  <a:srgbClr val="FF0000"/>
                </a:solidFill>
              </a:rPr>
              <a:t>Though narrative involves contiguity and avoids abstraction, recognition of the global contiguities inherent in ecological processes and climate change is often absent in contemporary fiction.</a:t>
            </a:r>
          </a:p>
          <a:p>
            <a:r>
              <a:rPr lang="en-US" dirty="0" smtClean="0">
                <a:solidFill>
                  <a:srgbClr val="FF0000"/>
                </a:solidFill>
              </a:rPr>
              <a:t>The dangers for ecology in over-emphasis of the similarity dimension are detectable in the hegemony of mathematics over other disciplines, and in the commodification of humans and nature. These abstract reductionisms, allied with technology, may prove fatal to our ecology.</a:t>
            </a:r>
          </a:p>
          <a:p>
            <a:r>
              <a:rPr lang="en-US" dirty="0" smtClean="0">
                <a:solidFill>
                  <a:srgbClr val="00B050"/>
                </a:solidFill>
              </a:rPr>
              <a:t>Literature, especially poetry, may counter this over emphasis on similarity -- classification and permanence -- by insisting on individual uniqueness, and recognition of process as basic reality. </a:t>
            </a:r>
          </a:p>
          <a:p>
            <a:r>
              <a:rPr lang="en-US" dirty="0" smtClean="0">
                <a:solidFill>
                  <a:srgbClr val="00B050"/>
                </a:solidFill>
              </a:rPr>
              <a:t>Poetry may also deliberately blur the human-nature distinction by personification of nature, often as a </a:t>
            </a:r>
            <a:r>
              <a:rPr lang="en-US" dirty="0" err="1" smtClean="0">
                <a:solidFill>
                  <a:srgbClr val="00B050"/>
                </a:solidFill>
              </a:rPr>
              <a:t>sayer</a:t>
            </a:r>
            <a:r>
              <a:rPr lang="en-US" dirty="0" smtClean="0">
                <a:solidFill>
                  <a:srgbClr val="00B050"/>
                </a:solidFill>
              </a:rPr>
              <a:t>/communicator, countering tendencies to separate humans from the contiguous environment</a:t>
            </a:r>
            <a:r>
              <a:rPr lang="en-US" dirty="0" smtClean="0">
                <a:solidFill>
                  <a:srgbClr val="00B050"/>
                </a:solidFill>
              </a:rPr>
              <a:t>.</a:t>
            </a:r>
            <a:endParaRPr lang="en-US" dirty="0" smtClean="0">
              <a:solidFill>
                <a:srgbClr val="00B05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SUMMARY CTD.</a:t>
            </a:r>
            <a:endParaRPr lang="en-US" dirty="0"/>
          </a:p>
        </p:txBody>
      </p:sp>
      <p:sp>
        <p:nvSpPr>
          <p:cNvPr id="3" name="Content Placeholder 2"/>
          <p:cNvSpPr>
            <a:spLocks noGrp="1"/>
          </p:cNvSpPr>
          <p:nvPr>
            <p:ph idx="1"/>
          </p:nvPr>
        </p:nvSpPr>
        <p:spPr>
          <a:xfrm>
            <a:off x="457200" y="1124744"/>
            <a:ext cx="8507288" cy="5001419"/>
          </a:xfrm>
        </p:spPr>
        <p:txBody>
          <a:bodyPr>
            <a:normAutofit fontScale="55000" lnSpcReduction="20000"/>
          </a:bodyPr>
          <a:lstStyle/>
          <a:p>
            <a:r>
              <a:rPr lang="en-US" dirty="0" smtClean="0"/>
              <a:t>By its nature language depends upon human’s patterning instinct, so it cannot avoid similarity </a:t>
            </a:r>
            <a:r>
              <a:rPr lang="en-US" dirty="0" smtClean="0"/>
              <a:t>. But </a:t>
            </a:r>
            <a:r>
              <a:rPr lang="en-US" dirty="0" smtClean="0"/>
              <a:t>it can counter rigid classification by the use of metaphor.</a:t>
            </a:r>
          </a:p>
          <a:p>
            <a:r>
              <a:rPr lang="en-US" dirty="0" smtClean="0"/>
              <a:t>Various dominant metaphors for the natural world are apparent in Western </a:t>
            </a:r>
            <a:r>
              <a:rPr lang="en-US" dirty="0" err="1" smtClean="0"/>
              <a:t>civilisation</a:t>
            </a:r>
            <a:r>
              <a:rPr lang="en-US" dirty="0" smtClean="0"/>
              <a:t>:</a:t>
            </a:r>
          </a:p>
          <a:p>
            <a:pPr lvl="1"/>
            <a:r>
              <a:rPr lang="en-US" sz="3200" dirty="0" smtClean="0">
                <a:solidFill>
                  <a:srgbClr val="00B050"/>
                </a:solidFill>
              </a:rPr>
              <a:t>In the Middle Ages the created world was a book revealing the nature of God, with the positive emphasis on the natural world as communicator.</a:t>
            </a:r>
          </a:p>
          <a:p>
            <a:pPr lvl="1"/>
            <a:r>
              <a:rPr lang="en-US" sz="3200" dirty="0" smtClean="0">
                <a:solidFill>
                  <a:srgbClr val="00B050"/>
                </a:solidFill>
              </a:rPr>
              <a:t>In the Renaissance correspondences were adduced between the macrocosmic universe and humans, positively suggesting an intimate relationship, if not identity, between human and non-human nature, as part of the same larger system.</a:t>
            </a:r>
          </a:p>
          <a:p>
            <a:pPr lvl="1"/>
            <a:r>
              <a:rPr lang="en-US" sz="3200" dirty="0" smtClean="0">
                <a:solidFill>
                  <a:srgbClr val="FF0000"/>
                </a:solidFill>
              </a:rPr>
              <a:t>From the Enlightenment onwards nature has been seen as a machine, with the negative grounds that humans might be thought to invent, control and perfectly understand it, from outside it. </a:t>
            </a:r>
          </a:p>
          <a:p>
            <a:r>
              <a:rPr lang="en-US" dirty="0" smtClean="0"/>
              <a:t>There is no simple equation in which the contiguity dimension is positive and the similarity dimension negative. However, </a:t>
            </a:r>
            <a:r>
              <a:rPr lang="en-US" dirty="0" smtClean="0">
                <a:solidFill>
                  <a:srgbClr val="FF0000"/>
                </a:solidFill>
              </a:rPr>
              <a:t>there are real dangers in reductionism by abstraction, </a:t>
            </a:r>
            <a:r>
              <a:rPr lang="en-US" dirty="0" err="1" smtClean="0">
                <a:solidFill>
                  <a:srgbClr val="FF0000"/>
                </a:solidFill>
              </a:rPr>
              <a:t>technologised</a:t>
            </a:r>
            <a:r>
              <a:rPr lang="en-US" dirty="0" smtClean="0">
                <a:solidFill>
                  <a:srgbClr val="FF0000"/>
                </a:solidFill>
              </a:rPr>
              <a:t> mathematics and commodification, the illusion of permanence of objects and categories, and denial of our contiguous belonging within the natural world</a:t>
            </a:r>
            <a:r>
              <a:rPr lang="en-US" dirty="0" smtClean="0"/>
              <a:t>, all of which arise from over-</a:t>
            </a:r>
            <a:r>
              <a:rPr lang="en-US" dirty="0" err="1" smtClean="0"/>
              <a:t>emphasising</a:t>
            </a:r>
            <a:r>
              <a:rPr lang="en-US" dirty="0" smtClean="0"/>
              <a:t> similarity. </a:t>
            </a:r>
            <a:endParaRPr lang="en-US" dirty="0" smtClean="0"/>
          </a:p>
          <a:p>
            <a:r>
              <a:rPr lang="en-US" b="1" dirty="0" smtClean="0"/>
              <a:t>Might </a:t>
            </a:r>
            <a:r>
              <a:rPr lang="en-US" b="1" dirty="0" smtClean="0"/>
              <a:t>poets as “unacknowledged legislators of the world” resist and counter these dangers?</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US" dirty="0" smtClean="0"/>
              <a:t>References</a:t>
            </a:r>
            <a:endParaRPr lang="en-US" dirty="0"/>
          </a:p>
        </p:txBody>
      </p:sp>
      <p:sp>
        <p:nvSpPr>
          <p:cNvPr id="3" name="Content Placeholder 2"/>
          <p:cNvSpPr>
            <a:spLocks noGrp="1"/>
          </p:cNvSpPr>
          <p:nvPr>
            <p:ph idx="1"/>
          </p:nvPr>
        </p:nvSpPr>
        <p:spPr>
          <a:xfrm>
            <a:off x="457200" y="1268760"/>
            <a:ext cx="8229600" cy="5400600"/>
          </a:xfrm>
        </p:spPr>
        <p:txBody>
          <a:bodyPr>
            <a:normAutofit fontScale="47500" lnSpcReduction="20000"/>
          </a:bodyPr>
          <a:lstStyle/>
          <a:p>
            <a:pPr>
              <a:buNone/>
            </a:pPr>
            <a:r>
              <a:rPr lang="en-US" dirty="0" smtClean="0"/>
              <a:t>Anderson, P. 1972. More is different. </a:t>
            </a:r>
            <a:r>
              <a:rPr lang="en-US" i="1" dirty="0" smtClean="0"/>
              <a:t>Science, 177(4047)</a:t>
            </a:r>
            <a:r>
              <a:rPr lang="en-US" dirty="0" smtClean="0"/>
              <a:t>: 393-396.</a:t>
            </a:r>
            <a:endParaRPr lang="en-GB" dirty="0" smtClean="0"/>
          </a:p>
          <a:p>
            <a:pPr>
              <a:buNone/>
            </a:pPr>
            <a:r>
              <a:rPr lang="en-US" dirty="0" err="1" smtClean="0"/>
              <a:t>Ardila</a:t>
            </a:r>
            <a:r>
              <a:rPr lang="en-US" dirty="0" smtClean="0"/>
              <a:t>, A. 2010. A proposed re-interpretation and re-classification of aphasic syndromes. </a:t>
            </a:r>
            <a:r>
              <a:rPr lang="en-US" i="1" dirty="0" err="1" smtClean="0"/>
              <a:t>Aphasiology</a:t>
            </a:r>
            <a:r>
              <a:rPr lang="en-US" dirty="0" smtClean="0"/>
              <a:t>, </a:t>
            </a:r>
            <a:r>
              <a:rPr lang="en-US" i="1" dirty="0" smtClean="0"/>
              <a:t>24</a:t>
            </a:r>
            <a:r>
              <a:rPr lang="en-US" dirty="0" smtClean="0"/>
              <a:t> (3), 363–394 DOI: 10.1080/02687030802553704</a:t>
            </a:r>
          </a:p>
          <a:p>
            <a:pPr>
              <a:buNone/>
            </a:pPr>
            <a:r>
              <a:rPr lang="en-US" dirty="0" err="1" smtClean="0"/>
              <a:t>Ardila</a:t>
            </a:r>
            <a:r>
              <a:rPr lang="en-US" dirty="0" smtClean="0"/>
              <a:t>, A., &amp; </a:t>
            </a:r>
            <a:r>
              <a:rPr lang="en-US" dirty="0" err="1" smtClean="0"/>
              <a:t>Rosselli</a:t>
            </a:r>
            <a:r>
              <a:rPr lang="en-US" dirty="0" smtClean="0"/>
              <a:t>, M. 1994. </a:t>
            </a:r>
            <a:r>
              <a:rPr lang="en-US" dirty="0" err="1" smtClean="0"/>
              <a:t>Averbia</a:t>
            </a:r>
            <a:r>
              <a:rPr lang="en-US" dirty="0" smtClean="0"/>
              <a:t> as a selective naming disorder: A single case report. </a:t>
            </a:r>
            <a:r>
              <a:rPr lang="en-US" i="1" dirty="0" smtClean="0"/>
              <a:t>Journal of Psycholinguistic Research</a:t>
            </a:r>
            <a:r>
              <a:rPr lang="en-US" dirty="0" smtClean="0"/>
              <a:t>, </a:t>
            </a:r>
            <a:r>
              <a:rPr lang="en-US" i="1" dirty="0" smtClean="0"/>
              <a:t>23</a:t>
            </a:r>
            <a:r>
              <a:rPr lang="en-US" dirty="0" smtClean="0"/>
              <a:t>, 139–148</a:t>
            </a:r>
          </a:p>
          <a:p>
            <a:pPr>
              <a:buNone/>
            </a:pPr>
            <a:r>
              <a:rPr lang="en-US" dirty="0" err="1" smtClean="0"/>
              <a:t>Bohm</a:t>
            </a:r>
            <a:r>
              <a:rPr lang="en-US" dirty="0" smtClean="0"/>
              <a:t>, D. 1980. </a:t>
            </a:r>
            <a:r>
              <a:rPr lang="en-US" i="1" dirty="0" smtClean="0"/>
              <a:t>Wholeness and the Implicate Order. </a:t>
            </a:r>
            <a:r>
              <a:rPr lang="en-US" dirty="0" smtClean="0"/>
              <a:t>London: </a:t>
            </a:r>
            <a:r>
              <a:rPr lang="en-US" dirty="0" err="1" smtClean="0"/>
              <a:t>Routledge</a:t>
            </a:r>
            <a:r>
              <a:rPr lang="en-US" dirty="0" smtClean="0"/>
              <a:t> </a:t>
            </a:r>
          </a:p>
          <a:p>
            <a:pPr>
              <a:buNone/>
            </a:pPr>
            <a:r>
              <a:rPr lang="en-US" dirty="0" smtClean="0"/>
              <a:t>Bruner, J. 1983. </a:t>
            </a:r>
            <a:r>
              <a:rPr lang="en-US" i="1" dirty="0" smtClean="0"/>
              <a:t>Child's </a:t>
            </a:r>
            <a:r>
              <a:rPr lang="en-US" i="1" dirty="0" err="1" smtClean="0"/>
              <a:t>Talk:Llearning</a:t>
            </a:r>
            <a:r>
              <a:rPr lang="en-US" i="1" dirty="0" smtClean="0"/>
              <a:t> to Use Language</a:t>
            </a:r>
            <a:r>
              <a:rPr lang="en-US" dirty="0" smtClean="0"/>
              <a:t>. New York: Norton.</a:t>
            </a:r>
          </a:p>
          <a:p>
            <a:pPr>
              <a:buNone/>
            </a:pPr>
            <a:r>
              <a:rPr lang="en-US" dirty="0" err="1" smtClean="0"/>
              <a:t>Caracciolo</a:t>
            </a:r>
            <a:r>
              <a:rPr lang="en-US" dirty="0" smtClean="0"/>
              <a:t>, M. 2019. </a:t>
            </a:r>
            <a:r>
              <a:rPr lang="en-US" i="1" dirty="0" smtClean="0"/>
              <a:t>Narrating the Mesh. </a:t>
            </a:r>
            <a:r>
              <a:rPr lang="en-US" dirty="0" smtClean="0"/>
              <a:t>Charlottesville and London: University of Virginia Press.</a:t>
            </a:r>
          </a:p>
          <a:p>
            <a:pPr>
              <a:buNone/>
            </a:pPr>
            <a:r>
              <a:rPr lang="en-US" dirty="0" err="1" smtClean="0"/>
              <a:t>Damasio</a:t>
            </a:r>
            <a:r>
              <a:rPr lang="en-US" dirty="0" smtClean="0"/>
              <a:t>, A. R., &amp; </a:t>
            </a:r>
            <a:r>
              <a:rPr lang="en-US" dirty="0" err="1" smtClean="0"/>
              <a:t>Tranel</a:t>
            </a:r>
            <a:r>
              <a:rPr lang="en-US" dirty="0" smtClean="0"/>
              <a:t>, D. 1993. Nouns and verbs are retrieved with differently distributed neural systems. </a:t>
            </a:r>
            <a:r>
              <a:rPr lang="en-US" i="1" dirty="0" smtClean="0"/>
              <a:t>Proceedings of the National Academy of Sciences</a:t>
            </a:r>
            <a:r>
              <a:rPr lang="en-US" dirty="0" smtClean="0"/>
              <a:t>, </a:t>
            </a:r>
            <a:r>
              <a:rPr lang="en-US" i="1" dirty="0" smtClean="0"/>
              <a:t>90</a:t>
            </a:r>
            <a:r>
              <a:rPr lang="en-US" dirty="0" smtClean="0"/>
              <a:t>, 4957–4960.</a:t>
            </a:r>
          </a:p>
          <a:p>
            <a:pPr>
              <a:buNone/>
            </a:pPr>
            <a:r>
              <a:rPr lang="en-US" dirty="0" err="1" smtClean="0"/>
              <a:t>Gaarder</a:t>
            </a:r>
            <a:r>
              <a:rPr lang="en-US" dirty="0" smtClean="0"/>
              <a:t>, J. 1996. </a:t>
            </a:r>
            <a:r>
              <a:rPr lang="en-US" i="1" dirty="0" smtClean="0"/>
              <a:t>Sophie’s World</a:t>
            </a:r>
            <a:r>
              <a:rPr lang="en-US" dirty="0" smtClean="0"/>
              <a:t>. New York: Berkley Books.</a:t>
            </a:r>
          </a:p>
          <a:p>
            <a:pPr>
              <a:buNone/>
            </a:pPr>
            <a:r>
              <a:rPr lang="en-US" dirty="0" err="1" smtClean="0"/>
              <a:t>Ghosh</a:t>
            </a:r>
            <a:r>
              <a:rPr lang="en-US" dirty="0" smtClean="0"/>
              <a:t>, A. 2016. </a:t>
            </a:r>
            <a:r>
              <a:rPr lang="en-US" i="1" dirty="0" smtClean="0"/>
              <a:t>The Great Derangement: Climate Change and the Unthinkable. </a:t>
            </a:r>
            <a:r>
              <a:rPr lang="en-US" dirty="0" smtClean="0"/>
              <a:t>Chicago: University of Chicago Press.</a:t>
            </a:r>
          </a:p>
          <a:p>
            <a:pPr>
              <a:buNone/>
            </a:pPr>
            <a:r>
              <a:rPr lang="en-US" dirty="0" err="1" smtClean="0"/>
              <a:t>Gleick</a:t>
            </a:r>
            <a:r>
              <a:rPr lang="en-US" dirty="0" smtClean="0"/>
              <a:t>, J. 2021. Eclipsed by fame. </a:t>
            </a:r>
            <a:r>
              <a:rPr lang="en-US" i="1" dirty="0" smtClean="0"/>
              <a:t>New York Review of Books</a:t>
            </a:r>
            <a:r>
              <a:rPr lang="en-US" dirty="0" smtClean="0"/>
              <a:t>, </a:t>
            </a:r>
            <a:r>
              <a:rPr lang="en-US" i="1" dirty="0" smtClean="0"/>
              <a:t>68</a:t>
            </a:r>
            <a:r>
              <a:rPr lang="en-US" dirty="0" smtClean="0"/>
              <a:t> (7), 34-36.</a:t>
            </a:r>
          </a:p>
          <a:p>
            <a:pPr>
              <a:buNone/>
            </a:pPr>
            <a:r>
              <a:rPr lang="en-US" dirty="0" err="1" smtClean="0"/>
              <a:t>Glucksberg</a:t>
            </a:r>
            <a:r>
              <a:rPr lang="en-US" dirty="0" smtClean="0"/>
              <a:t>, S. &amp; </a:t>
            </a:r>
            <a:r>
              <a:rPr lang="en-US" dirty="0" err="1" smtClean="0"/>
              <a:t>McGlone</a:t>
            </a:r>
            <a:r>
              <a:rPr lang="en-US" dirty="0" smtClean="0"/>
              <a:t>, M. 1999. When love is not a journey: what metaphors mean. </a:t>
            </a:r>
            <a:r>
              <a:rPr lang="en-US" i="1" dirty="0" smtClean="0"/>
              <a:t>Journal of Pragmatics</a:t>
            </a:r>
            <a:r>
              <a:rPr lang="en-US" dirty="0" smtClean="0"/>
              <a:t> </a:t>
            </a:r>
            <a:r>
              <a:rPr lang="en-US" i="1" dirty="0" smtClean="0"/>
              <a:t>31</a:t>
            </a:r>
            <a:r>
              <a:rPr lang="en-US" dirty="0" smtClean="0"/>
              <a:t>, 1541-1558.</a:t>
            </a:r>
          </a:p>
          <a:p>
            <a:pPr>
              <a:buNone/>
            </a:pPr>
            <a:r>
              <a:rPr lang="en-US" dirty="0" err="1" smtClean="0"/>
              <a:t>Goatly</a:t>
            </a:r>
            <a:r>
              <a:rPr lang="en-US" dirty="0" smtClean="0"/>
              <a:t>, A. P. 2011. </a:t>
            </a:r>
            <a:r>
              <a:rPr lang="en-US" i="1" dirty="0" smtClean="0"/>
              <a:t>The Language of Metaphors </a:t>
            </a:r>
            <a:r>
              <a:rPr lang="en-US" dirty="0" smtClean="0"/>
              <a:t>(2</a:t>
            </a:r>
            <a:r>
              <a:rPr lang="en-US" baseline="30000" dirty="0" smtClean="0"/>
              <a:t>nd</a:t>
            </a:r>
            <a:r>
              <a:rPr lang="en-US" dirty="0" smtClean="0"/>
              <a:t> edition). </a:t>
            </a:r>
            <a:r>
              <a:rPr lang="en-US" i="1" dirty="0" smtClean="0"/>
              <a:t> </a:t>
            </a:r>
            <a:r>
              <a:rPr lang="en-US" dirty="0" smtClean="0"/>
              <a:t>Abingdon: </a:t>
            </a:r>
            <a:r>
              <a:rPr lang="en-US" dirty="0" err="1" smtClean="0"/>
              <a:t>Routledge</a:t>
            </a:r>
            <a:r>
              <a:rPr lang="en-US" dirty="0" smtClean="0"/>
              <a:t>.</a:t>
            </a:r>
          </a:p>
          <a:p>
            <a:pPr>
              <a:buNone/>
            </a:pPr>
            <a:r>
              <a:rPr lang="en-US" dirty="0" err="1" smtClean="0"/>
              <a:t>Goatly</a:t>
            </a:r>
            <a:r>
              <a:rPr lang="en-US" dirty="0" smtClean="0"/>
              <a:t>, A. 2022. </a:t>
            </a:r>
            <a:r>
              <a:rPr lang="en-US" i="1" dirty="0" smtClean="0"/>
              <a:t>Two Dimensions of Meaning. </a:t>
            </a:r>
            <a:r>
              <a:rPr lang="en-US" dirty="0" smtClean="0"/>
              <a:t>Abingdon: </a:t>
            </a:r>
            <a:r>
              <a:rPr lang="en-US" dirty="0" err="1" smtClean="0"/>
              <a:t>Routledge</a:t>
            </a:r>
            <a:endParaRPr lang="en-US" dirty="0" smtClean="0"/>
          </a:p>
          <a:p>
            <a:pPr>
              <a:buNone/>
            </a:pPr>
            <a:r>
              <a:rPr lang="en-US" dirty="0" err="1" smtClean="0"/>
              <a:t>Goatly</a:t>
            </a:r>
            <a:r>
              <a:rPr lang="en-US" dirty="0" smtClean="0"/>
              <a:t>, A. P&amp; </a:t>
            </a:r>
            <a:r>
              <a:rPr lang="en-US" dirty="0" err="1" smtClean="0"/>
              <a:t>Hiradhar</a:t>
            </a:r>
            <a:r>
              <a:rPr lang="en-US" dirty="0" smtClean="0"/>
              <a:t>, P. 2016. </a:t>
            </a:r>
            <a:r>
              <a:rPr lang="en-US" i="1" dirty="0" smtClean="0"/>
              <a:t>Critical Reading and Writing in the Digital Age.</a:t>
            </a:r>
            <a:r>
              <a:rPr lang="en-US" dirty="0" smtClean="0"/>
              <a:t> London: </a:t>
            </a:r>
            <a:r>
              <a:rPr lang="en-US" dirty="0" err="1" smtClean="0"/>
              <a:t>Routledge</a:t>
            </a:r>
            <a:r>
              <a:rPr lang="en-US" dirty="0" smtClean="0"/>
              <a:t>.</a:t>
            </a:r>
          </a:p>
          <a:p>
            <a:pPr>
              <a:buNone/>
            </a:pPr>
            <a:r>
              <a:rPr lang="en-US" dirty="0" err="1" smtClean="0"/>
              <a:t>Habgood</a:t>
            </a:r>
            <a:r>
              <a:rPr lang="en-US" dirty="0" smtClean="0"/>
              <a:t>, J. 2002. </a:t>
            </a:r>
            <a:r>
              <a:rPr lang="en-US" i="1" dirty="0" smtClean="0"/>
              <a:t>The Concept of Nature</a:t>
            </a:r>
            <a:r>
              <a:rPr lang="en-US" dirty="0" smtClean="0"/>
              <a:t>.</a:t>
            </a:r>
            <a:r>
              <a:rPr lang="en-US" i="1" dirty="0" smtClean="0"/>
              <a:t> </a:t>
            </a:r>
            <a:r>
              <a:rPr lang="en-US" dirty="0" smtClean="0"/>
              <a:t>London: </a:t>
            </a:r>
            <a:r>
              <a:rPr lang="en-US" dirty="0" err="1" smtClean="0"/>
              <a:t>Darton</a:t>
            </a:r>
            <a:r>
              <a:rPr lang="en-US" dirty="0" smtClean="0"/>
              <a:t>, Longman &amp; Todd.</a:t>
            </a:r>
          </a:p>
          <a:p>
            <a:pPr>
              <a:buNone/>
            </a:pPr>
            <a:r>
              <a:rPr lang="en-US" dirty="0" err="1" smtClean="0"/>
              <a:t>Harre</a:t>
            </a:r>
            <a:r>
              <a:rPr lang="en-US" dirty="0" smtClean="0"/>
              <a:t>, R., </a:t>
            </a:r>
            <a:r>
              <a:rPr lang="en-US" dirty="0" err="1" smtClean="0"/>
              <a:t>Brockmeier</a:t>
            </a:r>
            <a:r>
              <a:rPr lang="en-US" dirty="0" smtClean="0"/>
              <a:t>, J. &amp; </a:t>
            </a:r>
            <a:r>
              <a:rPr lang="en-US" dirty="0" err="1" smtClean="0"/>
              <a:t>Muhlhausler</a:t>
            </a:r>
            <a:r>
              <a:rPr lang="en-US" dirty="0" smtClean="0"/>
              <a:t>, P.. 1999.  </a:t>
            </a:r>
            <a:r>
              <a:rPr lang="en-US" i="1" dirty="0" err="1" smtClean="0"/>
              <a:t>Greenspeak</a:t>
            </a:r>
            <a:r>
              <a:rPr lang="en-US" i="1" dirty="0" smtClean="0"/>
              <a:t>: A Study of Environmental Discourse. </a:t>
            </a:r>
            <a:r>
              <a:rPr lang="en-US" dirty="0" smtClean="0"/>
              <a:t>Thousand Oaks, CA: Sage.</a:t>
            </a:r>
          </a:p>
          <a:p>
            <a:pPr>
              <a:buNone/>
            </a:pPr>
            <a:r>
              <a:rPr lang="en-US" dirty="0" smtClean="0"/>
              <a:t>Harvey, D. 1996. </a:t>
            </a:r>
            <a:r>
              <a:rPr lang="en-US" i="1" dirty="0" smtClean="0"/>
              <a:t>Justice, Nature and the Geography of Difference.</a:t>
            </a:r>
            <a:r>
              <a:rPr lang="en-US" dirty="0" smtClean="0"/>
              <a:t> Cambridge Mass.: Oxford.</a:t>
            </a:r>
          </a:p>
          <a:p>
            <a:pPr>
              <a:buNone/>
            </a:pPr>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US" dirty="0" smtClean="0"/>
              <a:t>References </a:t>
            </a:r>
            <a:r>
              <a:rPr lang="en-US" dirty="0" err="1" smtClean="0"/>
              <a:t>ctd</a:t>
            </a:r>
            <a:r>
              <a:rPr lang="en-US" dirty="0" smtClean="0"/>
              <a:t>.</a:t>
            </a:r>
            <a:endParaRPr lang="en-US" dirty="0"/>
          </a:p>
        </p:txBody>
      </p:sp>
      <p:sp>
        <p:nvSpPr>
          <p:cNvPr id="3" name="Content Placeholder 2"/>
          <p:cNvSpPr>
            <a:spLocks noGrp="1"/>
          </p:cNvSpPr>
          <p:nvPr>
            <p:ph idx="1"/>
          </p:nvPr>
        </p:nvSpPr>
        <p:spPr>
          <a:xfrm>
            <a:off x="179512" y="1268760"/>
            <a:ext cx="8784976" cy="5256584"/>
          </a:xfrm>
        </p:spPr>
        <p:txBody>
          <a:bodyPr>
            <a:normAutofit fontScale="47500" lnSpcReduction="20000"/>
          </a:bodyPr>
          <a:lstStyle/>
          <a:p>
            <a:pPr>
              <a:buNone/>
            </a:pPr>
            <a:r>
              <a:rPr lang="en-GB" dirty="0" smtClean="0"/>
              <a:t>Hopkins, G. M. 1967. </a:t>
            </a:r>
            <a:r>
              <a:rPr lang="en-GB" i="1" dirty="0" smtClean="0"/>
              <a:t>Poems of Gerard Manley Hopkins </a:t>
            </a:r>
            <a:r>
              <a:rPr lang="en-GB" dirty="0" smtClean="0"/>
              <a:t>(4</a:t>
            </a:r>
            <a:r>
              <a:rPr lang="en-GB" baseline="30000" dirty="0" smtClean="0"/>
              <a:t>th</a:t>
            </a:r>
            <a:r>
              <a:rPr lang="en-GB" dirty="0" smtClean="0"/>
              <a:t> edition, W.H. Gardner, &amp; N.H Mackenzie, Eds</a:t>
            </a:r>
            <a:r>
              <a:rPr lang="en-GB" i="1" dirty="0" smtClean="0"/>
              <a:t>.</a:t>
            </a:r>
            <a:r>
              <a:rPr lang="en-GB" dirty="0" smtClean="0"/>
              <a:t>). London: Oxford University Press.</a:t>
            </a:r>
            <a:endParaRPr lang="en-US" dirty="0" smtClean="0"/>
          </a:p>
          <a:p>
            <a:pPr>
              <a:buNone/>
            </a:pPr>
            <a:r>
              <a:rPr lang="en-US" dirty="0" err="1" smtClean="0"/>
              <a:t>Horgan</a:t>
            </a:r>
            <a:r>
              <a:rPr lang="en-US" dirty="0" smtClean="0"/>
              <a:t>, J. 1998. </a:t>
            </a:r>
            <a:r>
              <a:rPr lang="en-US" i="1" dirty="0" smtClean="0"/>
              <a:t>The End of Science</a:t>
            </a:r>
            <a:r>
              <a:rPr lang="en-US" dirty="0" smtClean="0"/>
              <a:t>.</a:t>
            </a:r>
            <a:r>
              <a:rPr lang="en-US" i="1" dirty="0" smtClean="0"/>
              <a:t> </a:t>
            </a:r>
            <a:r>
              <a:rPr lang="en-US" dirty="0" smtClean="0"/>
              <a:t>London: Abacus</a:t>
            </a:r>
          </a:p>
          <a:p>
            <a:pPr>
              <a:buNone/>
            </a:pPr>
            <a:r>
              <a:rPr lang="en-US" dirty="0" err="1" smtClean="0"/>
              <a:t>Jakobson</a:t>
            </a:r>
            <a:r>
              <a:rPr lang="en-US" dirty="0" smtClean="0"/>
              <a:t>, R. 1987. Two aspects of language and two types of aphasic disturbances.  </a:t>
            </a:r>
            <a:r>
              <a:rPr lang="en-US" u="sng" dirty="0" smtClean="0">
                <a:hlinkClick r:id="rId2"/>
              </a:rPr>
              <a:t>http://www.ieeff.org/jakobsonaphasiafull.pdf</a:t>
            </a:r>
            <a:r>
              <a:rPr lang="en-US" dirty="0" smtClean="0"/>
              <a:t>  PDF from </a:t>
            </a:r>
            <a:r>
              <a:rPr lang="en-US" dirty="0" err="1" smtClean="0"/>
              <a:t>Jakobson</a:t>
            </a:r>
            <a:r>
              <a:rPr lang="en-US" dirty="0" smtClean="0"/>
              <a:t>, R. 1987.  </a:t>
            </a:r>
            <a:r>
              <a:rPr lang="en-US" i="1" dirty="0" smtClean="0"/>
              <a:t>Language in Literature, </a:t>
            </a:r>
            <a:r>
              <a:rPr lang="en-US" dirty="0" smtClean="0"/>
              <a:t>(K. </a:t>
            </a:r>
            <a:r>
              <a:rPr lang="en-US" dirty="0" err="1" smtClean="0"/>
              <a:t>Pomorska</a:t>
            </a:r>
            <a:r>
              <a:rPr lang="en-US" dirty="0" smtClean="0"/>
              <a:t> &amp; S. Rudy Eds.), Cambridge MA: Harvard University Press. Pp. 1-12.</a:t>
            </a:r>
            <a:r>
              <a:rPr lang="en-US" i="1" dirty="0" smtClean="0"/>
              <a:t> </a:t>
            </a:r>
            <a:endParaRPr lang="en-US" dirty="0" smtClean="0"/>
          </a:p>
          <a:p>
            <a:pPr>
              <a:buNone/>
            </a:pPr>
            <a:r>
              <a:rPr lang="en-GB" dirty="0" err="1" smtClean="0"/>
              <a:t>Labov</a:t>
            </a:r>
            <a:r>
              <a:rPr lang="en-GB" dirty="0" smtClean="0"/>
              <a:t>, W. 1972. </a:t>
            </a:r>
            <a:r>
              <a:rPr lang="en-GB" i="1" dirty="0" smtClean="0"/>
              <a:t>Language in the Inner City</a:t>
            </a:r>
            <a:r>
              <a:rPr lang="en-GB" dirty="0" smtClean="0"/>
              <a:t>. Philadelphia: Philadelphia University Press.</a:t>
            </a:r>
            <a:endParaRPr lang="en-US" dirty="0" smtClean="0"/>
          </a:p>
          <a:p>
            <a:pPr>
              <a:buNone/>
            </a:pPr>
            <a:r>
              <a:rPr lang="en-US" dirty="0" err="1" smtClean="0"/>
              <a:t>Langacker</a:t>
            </a:r>
            <a:r>
              <a:rPr lang="en-US" dirty="0" smtClean="0"/>
              <a:t>, R. W. 1991. </a:t>
            </a:r>
            <a:r>
              <a:rPr lang="en-US" i="1" dirty="0" smtClean="0"/>
              <a:t>Foundations of Cognitive grammar, vol. 2: Descriptive Applications. </a:t>
            </a:r>
            <a:r>
              <a:rPr lang="en-US" dirty="0" smtClean="0"/>
              <a:t>Stanford: Stanford University Press. </a:t>
            </a:r>
          </a:p>
          <a:p>
            <a:pPr>
              <a:buNone/>
            </a:pPr>
            <a:r>
              <a:rPr lang="en-US" dirty="0" smtClean="0"/>
              <a:t>Lent, J. 2017. </a:t>
            </a:r>
            <a:r>
              <a:rPr lang="en-US" i="1" dirty="0" smtClean="0"/>
              <a:t>The Patterning Instinct. </a:t>
            </a:r>
            <a:r>
              <a:rPr lang="en-US" dirty="0" smtClean="0"/>
              <a:t>New York: Prometheus Books</a:t>
            </a:r>
            <a:r>
              <a:rPr lang="en-US" i="1" dirty="0" smtClean="0"/>
              <a:t>.</a:t>
            </a:r>
            <a:endParaRPr lang="en-US" dirty="0" smtClean="0"/>
          </a:p>
          <a:p>
            <a:pPr>
              <a:buNone/>
            </a:pPr>
            <a:r>
              <a:rPr lang="en-US" dirty="0" err="1" smtClean="0"/>
              <a:t>McGilchrist</a:t>
            </a:r>
            <a:r>
              <a:rPr lang="en-US" dirty="0" smtClean="0"/>
              <a:t>, I. 2019. </a:t>
            </a:r>
            <a:r>
              <a:rPr lang="en-US" i="1" dirty="0" smtClean="0"/>
              <a:t>The Master and his Emissary. </a:t>
            </a:r>
            <a:r>
              <a:rPr lang="en-US" dirty="0" smtClean="0"/>
              <a:t>New Haven and London: Yale UP</a:t>
            </a:r>
          </a:p>
          <a:p>
            <a:pPr>
              <a:buNone/>
            </a:pPr>
            <a:r>
              <a:rPr lang="en-US" dirty="0" err="1" smtClean="0"/>
              <a:t>Oreskes</a:t>
            </a:r>
            <a:r>
              <a:rPr lang="en-US" dirty="0" smtClean="0"/>
              <a:t>, N., </a:t>
            </a:r>
            <a:r>
              <a:rPr lang="en-US" dirty="0" err="1" smtClean="0"/>
              <a:t>Belitz</a:t>
            </a:r>
            <a:r>
              <a:rPr lang="en-US" dirty="0" smtClean="0"/>
              <a:t>, K. &amp; </a:t>
            </a:r>
            <a:r>
              <a:rPr lang="en-US" dirty="0" err="1" smtClean="0"/>
              <a:t>Frechette</a:t>
            </a:r>
            <a:r>
              <a:rPr lang="en-US" dirty="0" smtClean="0"/>
              <a:t>, K.S. 1994. Verification, validation and confirmation of numerical models in the Earth Sciences. </a:t>
            </a:r>
            <a:r>
              <a:rPr lang="en-US" i="1" dirty="0" smtClean="0"/>
              <a:t>Science, February 4, 1994</a:t>
            </a:r>
            <a:r>
              <a:rPr lang="en-US" dirty="0" smtClean="0"/>
              <a:t>, 641-646. </a:t>
            </a:r>
          </a:p>
          <a:p>
            <a:pPr>
              <a:buNone/>
            </a:pPr>
            <a:r>
              <a:rPr lang="en-US" dirty="0" smtClean="0"/>
              <a:t>Oswald, A. 2005. </a:t>
            </a:r>
            <a:r>
              <a:rPr lang="en-US" i="1" dirty="0" smtClean="0"/>
              <a:t>Woods etc. </a:t>
            </a:r>
            <a:r>
              <a:rPr lang="en-US" dirty="0" smtClean="0"/>
              <a:t>London: Faber. </a:t>
            </a:r>
          </a:p>
          <a:p>
            <a:pPr>
              <a:buNone/>
            </a:pPr>
            <a:r>
              <a:rPr lang="en-US" dirty="0" smtClean="0"/>
              <a:t>Peat, D. 1996.</a:t>
            </a:r>
            <a:r>
              <a:rPr lang="en-US" i="1" dirty="0" smtClean="0"/>
              <a:t> Blackfoot</a:t>
            </a:r>
            <a:r>
              <a:rPr lang="en-US" dirty="0" smtClean="0"/>
              <a:t> </a:t>
            </a:r>
            <a:r>
              <a:rPr lang="en-US" i="1" dirty="0" smtClean="0"/>
              <a:t>Physics: A Journey into the Native American Universe.</a:t>
            </a:r>
            <a:r>
              <a:rPr lang="en-US" dirty="0" smtClean="0"/>
              <a:t> London: Fourth Estate.</a:t>
            </a:r>
          </a:p>
          <a:p>
            <a:pPr>
              <a:buNone/>
            </a:pPr>
            <a:r>
              <a:rPr lang="en-US" dirty="0" smtClean="0"/>
              <a:t>Prigogine, I. and </a:t>
            </a:r>
            <a:r>
              <a:rPr lang="en-US" dirty="0" err="1" smtClean="0"/>
              <a:t>Stengers</a:t>
            </a:r>
            <a:r>
              <a:rPr lang="en-US" dirty="0" smtClean="0"/>
              <a:t>, I. 1985. </a:t>
            </a:r>
            <a:r>
              <a:rPr lang="en-US" i="1" dirty="0" smtClean="0"/>
              <a:t>Order out of Chaos. </a:t>
            </a:r>
            <a:r>
              <a:rPr lang="en-US" dirty="0" smtClean="0"/>
              <a:t>London:</a:t>
            </a:r>
            <a:r>
              <a:rPr lang="en-US" i="1" dirty="0" smtClean="0"/>
              <a:t> </a:t>
            </a:r>
            <a:r>
              <a:rPr lang="en-US" dirty="0" smtClean="0"/>
              <a:t>Flamingo.</a:t>
            </a:r>
          </a:p>
          <a:p>
            <a:pPr>
              <a:buNone/>
            </a:pPr>
            <a:r>
              <a:rPr lang="en-US" dirty="0" err="1" smtClean="0"/>
              <a:t>Raichle</a:t>
            </a:r>
            <a:r>
              <a:rPr lang="en-US" dirty="0" smtClean="0"/>
              <a:t>, M. E. 1994. Visualizing the mind. </a:t>
            </a:r>
            <a:r>
              <a:rPr lang="en-US" i="1" dirty="0" smtClean="0"/>
              <a:t>Scientific American</a:t>
            </a:r>
            <a:r>
              <a:rPr lang="en-US" dirty="0" smtClean="0"/>
              <a:t>, </a:t>
            </a:r>
            <a:r>
              <a:rPr lang="en-US" i="1" dirty="0" smtClean="0"/>
              <a:t>270</a:t>
            </a:r>
            <a:r>
              <a:rPr lang="en-US" dirty="0" smtClean="0"/>
              <a:t>, 58–65.</a:t>
            </a:r>
          </a:p>
          <a:p>
            <a:pPr>
              <a:buNone/>
            </a:pPr>
            <a:r>
              <a:rPr lang="en-US" dirty="0" err="1" smtClean="0"/>
              <a:t>Rizzolatti</a:t>
            </a:r>
            <a:r>
              <a:rPr lang="en-US" dirty="0" smtClean="0"/>
              <a:t>, G., &amp; </a:t>
            </a:r>
            <a:r>
              <a:rPr lang="en-US" dirty="0" err="1" smtClean="0"/>
              <a:t>Arbib</a:t>
            </a:r>
            <a:r>
              <a:rPr lang="en-US" dirty="0" smtClean="0"/>
              <a:t>, M. A. 1998. Language within our grasp. </a:t>
            </a:r>
            <a:r>
              <a:rPr lang="en-US" i="1" dirty="0" smtClean="0"/>
              <a:t>Trends in Neurosciences</a:t>
            </a:r>
            <a:r>
              <a:rPr lang="en-US" dirty="0" smtClean="0"/>
              <a:t>, </a:t>
            </a:r>
            <a:r>
              <a:rPr lang="en-US" i="1" dirty="0" smtClean="0"/>
              <a:t>21</a:t>
            </a:r>
            <a:r>
              <a:rPr lang="en-US" dirty="0" smtClean="0"/>
              <a:t>, 188–194.</a:t>
            </a:r>
          </a:p>
          <a:p>
            <a:pPr>
              <a:buNone/>
            </a:pPr>
            <a:r>
              <a:rPr lang="en-US" dirty="0" smtClean="0"/>
              <a:t>Saussure, F. de. 1960. </a:t>
            </a:r>
            <a:r>
              <a:rPr lang="en-US" i="1" dirty="0" smtClean="0"/>
              <a:t>Course in General Linguistics, </a:t>
            </a:r>
            <a:r>
              <a:rPr lang="en-US" dirty="0" smtClean="0"/>
              <a:t>C.</a:t>
            </a:r>
            <a:r>
              <a:rPr lang="en-US" i="1" dirty="0" smtClean="0"/>
              <a:t> </a:t>
            </a:r>
            <a:r>
              <a:rPr lang="en-US" dirty="0" smtClean="0"/>
              <a:t>Bally, C &amp; A. </a:t>
            </a:r>
            <a:r>
              <a:rPr lang="en-US" dirty="0" err="1" smtClean="0"/>
              <a:t>Sechehaye</a:t>
            </a:r>
            <a:r>
              <a:rPr lang="en-US" dirty="0" smtClean="0"/>
              <a:t> (</a:t>
            </a:r>
            <a:r>
              <a:rPr lang="en-US" dirty="0" err="1" smtClean="0"/>
              <a:t>Ed.s</a:t>
            </a:r>
            <a:r>
              <a:rPr lang="en-US" dirty="0" smtClean="0"/>
              <a:t>) W. Baskin (trans.). London: Peter Owen.</a:t>
            </a:r>
          </a:p>
          <a:p>
            <a:pPr>
              <a:buNone/>
            </a:pPr>
            <a:r>
              <a:rPr lang="en-US" dirty="0" smtClean="0"/>
              <a:t>Schumacher, E.F.1973/1999. </a:t>
            </a:r>
            <a:r>
              <a:rPr lang="en-US" i="1" dirty="0" smtClean="0"/>
              <a:t>Small is Beautiful: Economics as if People Mattered. </a:t>
            </a:r>
            <a:r>
              <a:rPr lang="en-US" dirty="0" smtClean="0"/>
              <a:t> Point Roberts WA &amp; Vancouver: Hartley and Marks.</a:t>
            </a:r>
          </a:p>
          <a:p>
            <a:pPr>
              <a:buNone/>
            </a:pPr>
            <a:r>
              <a:rPr lang="en-US" dirty="0" err="1" smtClean="0"/>
              <a:t>Tomasello</a:t>
            </a:r>
            <a:r>
              <a:rPr lang="en-US" dirty="0" smtClean="0"/>
              <a:t>, M. 2008. </a:t>
            </a:r>
            <a:r>
              <a:rPr lang="en-US" i="1" dirty="0" smtClean="0"/>
              <a:t>Origins of Human Communication. </a:t>
            </a:r>
            <a:r>
              <a:rPr lang="en-US" dirty="0" smtClean="0"/>
              <a:t>Cambridge Mass: MIT Press.</a:t>
            </a:r>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Contiguity and Broca’s area, Similarity and Wernicke’s area</a:t>
            </a:r>
            <a:r>
              <a:rPr lang="en-US" dirty="0"/>
              <a:t/>
            </a:r>
            <a:br>
              <a:rPr lang="en-US" dirty="0"/>
            </a:br>
            <a:endParaRPr lang="en-US" dirty="0"/>
          </a:p>
        </p:txBody>
      </p:sp>
      <p:pic>
        <p:nvPicPr>
          <p:cNvPr id="4" name="Content Placeholder 3" descr="broca.jpeg"/>
          <p:cNvPicPr>
            <a:picLocks noGrp="1" noChangeAspect="1"/>
          </p:cNvPicPr>
          <p:nvPr>
            <p:ph idx="1"/>
          </p:nvPr>
        </p:nvPicPr>
        <p:blipFill>
          <a:blip r:embed="rId2" cstate="print"/>
          <a:stretch>
            <a:fillRect/>
          </a:stretch>
        </p:blipFill>
        <p:spPr>
          <a:xfrm>
            <a:off x="1331640" y="1486918"/>
            <a:ext cx="5328592" cy="4966418"/>
          </a:xfrm>
        </p:spPr>
      </p:pic>
      <p:cxnSp>
        <p:nvCxnSpPr>
          <p:cNvPr id="7" name="Straight Connector 6"/>
          <p:cNvCxnSpPr/>
          <p:nvPr/>
        </p:nvCxnSpPr>
        <p:spPr>
          <a:xfrm>
            <a:off x="2771800" y="2204864"/>
            <a:ext cx="576064" cy="1368152"/>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076056" y="2276872"/>
            <a:ext cx="144016" cy="136815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4406900"/>
            <a:ext cx="7772400" cy="1758404"/>
          </a:xfrm>
        </p:spPr>
        <p:txBody>
          <a:bodyPr>
            <a:normAutofit fontScale="90000"/>
          </a:bodyPr>
          <a:lstStyle/>
          <a:p>
            <a:r>
              <a:rPr lang="en-GB" dirty="0" smtClean="0"/>
              <a:t>Mathematical linguistics: Chomsky, and resistance to Chomsky</a:t>
            </a:r>
            <a:br>
              <a:rPr lang="en-GB" dirty="0" smtClean="0"/>
            </a:b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Chomsky, mathematics and similarity</a:t>
            </a:r>
            <a:br>
              <a:rPr lang="en-GB" dirty="0" smtClean="0"/>
            </a:br>
            <a:endParaRPr lang="en-US" dirty="0"/>
          </a:p>
        </p:txBody>
      </p:sp>
      <p:sp>
        <p:nvSpPr>
          <p:cNvPr id="3" name="Content Placeholder 2"/>
          <p:cNvSpPr>
            <a:spLocks noGrp="1"/>
          </p:cNvSpPr>
          <p:nvPr>
            <p:ph idx="1"/>
          </p:nvPr>
        </p:nvSpPr>
        <p:spPr>
          <a:xfrm>
            <a:off x="457200" y="2348880"/>
            <a:ext cx="8229600" cy="3777283"/>
          </a:xfrm>
        </p:spPr>
        <p:txBody>
          <a:bodyPr/>
          <a:lstStyle/>
          <a:p>
            <a:r>
              <a:rPr lang="en-GB" dirty="0" err="1" smtClean="0"/>
              <a:t>Chomskyan</a:t>
            </a:r>
            <a:r>
              <a:rPr lang="en-GB" dirty="0" smtClean="0"/>
              <a:t> paradigm in linguistics tends to emphasise similarity by</a:t>
            </a:r>
          </a:p>
          <a:p>
            <a:pPr lvl="1"/>
            <a:r>
              <a:rPr lang="en-GB" dirty="0" smtClean="0"/>
              <a:t>Algebraic mathematical generative rules</a:t>
            </a:r>
          </a:p>
          <a:p>
            <a:pPr lvl="1"/>
            <a:r>
              <a:rPr lang="en-GB" dirty="0" smtClean="0"/>
              <a:t>Claims of linguistic universals</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GB" dirty="0" smtClean="0"/>
              <a:t>Chomsky and mathematical linguistics</a:t>
            </a:r>
            <a:endParaRPr lang="en-US" dirty="0"/>
          </a:p>
        </p:txBody>
      </p:sp>
      <p:sp>
        <p:nvSpPr>
          <p:cNvPr id="3" name="Content Placeholder 2"/>
          <p:cNvSpPr>
            <a:spLocks noGrp="1"/>
          </p:cNvSpPr>
          <p:nvPr>
            <p:ph idx="1"/>
          </p:nvPr>
        </p:nvSpPr>
        <p:spPr>
          <a:xfrm>
            <a:off x="457200" y="1268760"/>
            <a:ext cx="8229600" cy="5400600"/>
          </a:xfrm>
        </p:spPr>
        <p:txBody>
          <a:bodyPr>
            <a:normAutofit fontScale="62500" lnSpcReduction="20000"/>
          </a:bodyPr>
          <a:lstStyle/>
          <a:p>
            <a:pPr>
              <a:buNone/>
            </a:pPr>
            <a:r>
              <a:rPr lang="en-GB" dirty="0" smtClean="0"/>
              <a:t>Generational grammar is computational.</a:t>
            </a:r>
          </a:p>
          <a:p>
            <a:pPr>
              <a:buNone/>
            </a:pPr>
            <a:r>
              <a:rPr lang="en-GB" dirty="0" smtClean="0"/>
              <a:t>S </a:t>
            </a:r>
            <a:r>
              <a:rPr lang="en-GB" dirty="0" smtClean="0">
                <a:sym typeface="Wingdings"/>
              </a:rPr>
              <a:t></a:t>
            </a:r>
            <a:r>
              <a:rPr lang="en-GB" dirty="0" smtClean="0"/>
              <a:t>	NP 	(AUX) 	VP</a:t>
            </a:r>
            <a:endParaRPr lang="en-US" dirty="0" smtClean="0"/>
          </a:p>
          <a:p>
            <a:pPr>
              <a:buNone/>
            </a:pPr>
            <a:r>
              <a:rPr lang="en-GB" dirty="0" smtClean="0"/>
              <a:t>		John	has 	given Mary the chocolates</a:t>
            </a:r>
            <a:endParaRPr lang="en-US" dirty="0" smtClean="0"/>
          </a:p>
          <a:p>
            <a:pPr>
              <a:buNone/>
            </a:pPr>
            <a:r>
              <a:rPr lang="en-GB" dirty="0" smtClean="0"/>
              <a:t> </a:t>
            </a:r>
            <a:endParaRPr lang="en-US" dirty="0" smtClean="0"/>
          </a:p>
          <a:p>
            <a:pPr>
              <a:buNone/>
            </a:pPr>
            <a:r>
              <a:rPr lang="en-GB" dirty="0" smtClean="0"/>
              <a:t>NP </a:t>
            </a:r>
            <a:r>
              <a:rPr lang="en-GB" dirty="0" smtClean="0">
                <a:sym typeface="Wingdings"/>
              </a:rPr>
              <a:t>	</a:t>
            </a:r>
            <a:r>
              <a:rPr lang="en-GB" dirty="0" smtClean="0"/>
              <a:t>(ART) 	N 	(S) </a:t>
            </a:r>
            <a:endParaRPr lang="en-US" dirty="0" smtClean="0"/>
          </a:p>
          <a:p>
            <a:pPr>
              <a:buNone/>
            </a:pPr>
            <a:r>
              <a:rPr lang="en-GB" dirty="0" smtClean="0"/>
              <a:t>		The	fact 	that light is both wave and particle</a:t>
            </a:r>
            <a:endParaRPr lang="en-US" dirty="0" smtClean="0"/>
          </a:p>
          <a:p>
            <a:pPr>
              <a:buNone/>
            </a:pPr>
            <a:r>
              <a:rPr lang="en-GB" dirty="0" smtClean="0"/>
              <a:t> </a:t>
            </a:r>
            <a:endParaRPr lang="en-US" dirty="0" smtClean="0"/>
          </a:p>
          <a:p>
            <a:pPr>
              <a:buNone/>
            </a:pPr>
            <a:r>
              <a:rPr lang="en-GB" dirty="0" smtClean="0"/>
              <a:t>VP </a:t>
            </a:r>
            <a:r>
              <a:rPr lang="en-GB" dirty="0" smtClean="0">
                <a:sym typeface="Wingdings"/>
              </a:rPr>
              <a:t></a:t>
            </a:r>
            <a:r>
              <a:rPr lang="en-GB" dirty="0" smtClean="0"/>
              <a:t>    	VB     	(NP)	(NP)</a:t>
            </a:r>
            <a:endParaRPr lang="en-US" dirty="0" smtClean="0"/>
          </a:p>
          <a:p>
            <a:pPr>
              <a:buNone/>
            </a:pPr>
            <a:r>
              <a:rPr lang="en-GB" dirty="0" smtClean="0"/>
              <a:t>		given	Mary	the chocolates</a:t>
            </a:r>
            <a:endParaRPr lang="en-US" dirty="0" smtClean="0"/>
          </a:p>
          <a:p>
            <a:pPr>
              <a:buNone/>
            </a:pPr>
            <a:r>
              <a:rPr lang="en-GB" dirty="0" smtClean="0"/>
              <a:t>or</a:t>
            </a:r>
            <a:endParaRPr lang="en-US" dirty="0" smtClean="0"/>
          </a:p>
          <a:p>
            <a:pPr>
              <a:buNone/>
            </a:pPr>
            <a:r>
              <a:rPr lang="en-GB" dirty="0" smtClean="0"/>
              <a:t>VP </a:t>
            </a:r>
            <a:r>
              <a:rPr lang="en-GB" dirty="0" smtClean="0">
                <a:sym typeface="Wingdings"/>
              </a:rPr>
              <a:t></a:t>
            </a:r>
            <a:r>
              <a:rPr lang="en-GB" dirty="0" smtClean="0"/>
              <a:t>	VB	(NP)	(S)</a:t>
            </a:r>
            <a:endParaRPr lang="en-US" dirty="0" smtClean="0"/>
          </a:p>
          <a:p>
            <a:pPr>
              <a:buNone/>
            </a:pPr>
            <a:r>
              <a:rPr lang="en-GB" dirty="0" smtClean="0"/>
              <a:t>		told	John	these ducks can’t fly</a:t>
            </a:r>
            <a:endParaRPr lang="en-US" dirty="0" smtClean="0"/>
          </a:p>
          <a:p>
            <a:pPr>
              <a:buNone/>
            </a:pPr>
            <a:r>
              <a:rPr lang="en-GB" dirty="0" smtClean="0"/>
              <a:t>						(Jacobs and Rosenbaum 1968)</a:t>
            </a:r>
            <a:endParaRPr lang="en-US" dirty="0" smtClean="0"/>
          </a:p>
          <a:p>
            <a:pPr>
              <a:buNone/>
            </a:pPr>
            <a:r>
              <a:rPr lang="en-GB" dirty="0" smtClean="0"/>
              <a:t> </a:t>
            </a:r>
            <a:endParaRPr lang="en-US" dirty="0" smtClean="0"/>
          </a:p>
          <a:p>
            <a:pPr>
              <a:buNone/>
            </a:pPr>
            <a:r>
              <a:rPr lang="en-GB" dirty="0" smtClean="0"/>
              <a:t>(S = sentence, NP = noun phrase, AUX = auxiliary verb, VP = verb phrase, ART = article, N = noun, VB = verb. Parentheses indicate optional elements.)</a:t>
            </a:r>
            <a:endParaRPr lang="en-US" dirty="0" smtClean="0"/>
          </a:p>
          <a:p>
            <a:pPr>
              <a:buNone/>
            </a:pPr>
            <a:r>
              <a:rPr lang="en-GB"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Algebraic predicate logic and semantics</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Meaning is formulated in the mathematical algebraic terms of propositional and predicate logic, e.g. the formulae for the meaning ‘All men are mortal’, and the syllogism which follows it.</a:t>
            </a:r>
            <a:endParaRPr lang="en-US" dirty="0" smtClean="0"/>
          </a:p>
          <a:p>
            <a:pPr>
              <a:buNone/>
            </a:pPr>
            <a:r>
              <a:rPr lang="en-GB" dirty="0" smtClean="0"/>
              <a:t> </a:t>
            </a:r>
            <a:endParaRPr lang="en-US" dirty="0" smtClean="0"/>
          </a:p>
          <a:p>
            <a:pPr>
              <a:buNone/>
            </a:pPr>
            <a:r>
              <a:rPr lang="en-GB" dirty="0" smtClean="0"/>
              <a:t>	All men are mortal			∀ x (M(x)  </a:t>
            </a:r>
            <a:r>
              <a:rPr lang="en-GB" dirty="0" smtClean="0">
                <a:sym typeface="Wingdings"/>
              </a:rPr>
              <a:t></a:t>
            </a:r>
            <a:r>
              <a:rPr lang="en-GB" dirty="0" smtClean="0"/>
              <a:t> D(x))  </a:t>
            </a:r>
            <a:endParaRPr lang="en-US" dirty="0" smtClean="0"/>
          </a:p>
          <a:p>
            <a:pPr>
              <a:buNone/>
            </a:pPr>
            <a:r>
              <a:rPr lang="en-GB" dirty="0" smtClean="0"/>
              <a:t>	Socrates is a man			M (a)		</a:t>
            </a:r>
            <a:endParaRPr lang="en-US" dirty="0" smtClean="0"/>
          </a:p>
          <a:p>
            <a:pPr>
              <a:buNone/>
            </a:pPr>
            <a:r>
              <a:rPr lang="en-GB" dirty="0" smtClean="0"/>
              <a:t>	Therefore Socrates is mortal  	         	</a:t>
            </a:r>
            <a:r>
              <a:rPr lang="en-GB" dirty="0" smtClean="0">
                <a:sym typeface="Symbol"/>
              </a:rPr>
              <a:t></a:t>
            </a:r>
            <a:r>
              <a:rPr lang="en-GB" dirty="0" smtClean="0"/>
              <a:t> D (a)</a:t>
            </a:r>
          </a:p>
          <a:p>
            <a:pPr>
              <a:buNone/>
            </a:pPr>
            <a:endParaRPr lang="en-GB" dirty="0" smtClean="0"/>
          </a:p>
          <a:p>
            <a:pPr>
              <a:buNone/>
            </a:pPr>
            <a:r>
              <a:rPr lang="en-GB" dirty="0" smtClean="0"/>
              <a:t>(∀ is the universal quantifier, </a:t>
            </a:r>
            <a:r>
              <a:rPr lang="en-GB" i="1" dirty="0" smtClean="0"/>
              <a:t>a</a:t>
            </a:r>
            <a:r>
              <a:rPr lang="en-GB" dirty="0" smtClean="0"/>
              <a:t> stands for Socrates, M stands for ‘is a man’ and D stands for ‘is mortal’)</a:t>
            </a:r>
            <a:endParaRPr lang="en-US" dirty="0" smtClean="0"/>
          </a:p>
          <a:p>
            <a:pPr>
              <a:buNone/>
            </a:pPr>
            <a:r>
              <a:rPr lang="en-GB" dirty="0" smtClean="0"/>
              <a:t>							</a:t>
            </a:r>
          </a:p>
          <a:p>
            <a:pPr>
              <a:buNone/>
            </a:pPr>
            <a:r>
              <a:rPr lang="en-GB" dirty="0" smtClean="0"/>
              <a:t>							(Palmer 1976: 187)</a:t>
            </a:r>
            <a:endParaRPr lang="en-US" dirty="0" smtClean="0"/>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8856984" cy="1124744"/>
          </a:xfrm>
        </p:spPr>
        <p:txBody>
          <a:bodyPr>
            <a:noAutofit/>
          </a:bodyPr>
          <a:lstStyle/>
          <a:p>
            <a:r>
              <a:rPr lang="en-GB" sz="3600" dirty="0" smtClean="0"/>
              <a:t>Resisting mathematical de-contextualised semantics</a:t>
            </a:r>
            <a:endParaRPr lang="en-US" sz="3600" dirty="0"/>
          </a:p>
        </p:txBody>
      </p:sp>
      <p:sp>
        <p:nvSpPr>
          <p:cNvPr id="3" name="Content Placeholder 2"/>
          <p:cNvSpPr>
            <a:spLocks noGrp="1"/>
          </p:cNvSpPr>
          <p:nvPr>
            <p:ph idx="1"/>
          </p:nvPr>
        </p:nvSpPr>
        <p:spPr>
          <a:xfrm>
            <a:off x="107504" y="1268760"/>
            <a:ext cx="8856984" cy="5472608"/>
          </a:xfrm>
        </p:spPr>
        <p:txBody>
          <a:bodyPr>
            <a:normAutofit fontScale="85000" lnSpcReduction="20000"/>
          </a:bodyPr>
          <a:lstStyle/>
          <a:p>
            <a:pPr>
              <a:buNone/>
            </a:pPr>
            <a:r>
              <a:rPr lang="en-GB" dirty="0" smtClean="0"/>
              <a:t>Besides conceptual or logical meaning Leech suggested:</a:t>
            </a:r>
          </a:p>
          <a:p>
            <a:pPr>
              <a:buNone/>
            </a:pPr>
            <a:r>
              <a:rPr lang="en-GB" dirty="0" smtClean="0"/>
              <a:t>	(1) connotative meaning, what a word means by virtue of what it refers to; e.g. the conceptual definition of ‘dog’, the semantic criteria for literal application, excludes features associated with referents of </a:t>
            </a:r>
            <a:r>
              <a:rPr lang="en-GB" i="1" dirty="0" smtClean="0"/>
              <a:t>dog</a:t>
            </a:r>
            <a:r>
              <a:rPr lang="en-GB" dirty="0" smtClean="0"/>
              <a:t>, e.g. [has a tail, barks, has fur, has four legs]</a:t>
            </a:r>
            <a:endParaRPr lang="en-US" dirty="0" smtClean="0"/>
          </a:p>
          <a:p>
            <a:pPr>
              <a:buNone/>
            </a:pPr>
            <a:r>
              <a:rPr lang="en-GB" dirty="0" smtClean="0"/>
              <a:t>	(2) </a:t>
            </a:r>
            <a:r>
              <a:rPr lang="en-GB" dirty="0" err="1" smtClean="0"/>
              <a:t>collocative</a:t>
            </a:r>
            <a:r>
              <a:rPr lang="en-GB" dirty="0" smtClean="0"/>
              <a:t> meaning, the associations with words which occur in the same text environment (cf. priming)</a:t>
            </a:r>
            <a:endParaRPr lang="en-US" dirty="0" smtClean="0"/>
          </a:p>
          <a:p>
            <a:pPr>
              <a:buNone/>
            </a:pPr>
            <a:r>
              <a:rPr lang="en-GB" dirty="0" smtClean="0"/>
              <a:t>	(3) thematic meaning; the organisation of the message in terms of order and emphasis, and the distribution of given and new information</a:t>
            </a:r>
            <a:endParaRPr lang="en-US" dirty="0" smtClean="0"/>
          </a:p>
          <a:p>
            <a:pPr>
              <a:buNone/>
            </a:pPr>
            <a:r>
              <a:rPr lang="en-GB" dirty="0" smtClean="0"/>
              <a:t> 	(4) affective meaning -- the expression of emotion, e.g. swear words, e.g. </a:t>
            </a:r>
            <a:r>
              <a:rPr lang="en-GB" i="1" dirty="0" smtClean="0"/>
              <a:t>bloody, </a:t>
            </a:r>
            <a:r>
              <a:rPr lang="en-GB" dirty="0" smtClean="0"/>
              <a:t>and attitudinal epithets. </a:t>
            </a:r>
            <a:endParaRPr lang="en-US" dirty="0" smtClean="0"/>
          </a:p>
          <a:p>
            <a:pPr>
              <a:buNone/>
            </a:pPr>
            <a:r>
              <a:rPr lang="en-GB" dirty="0" smtClean="0"/>
              <a:t> 	</a:t>
            </a:r>
            <a:endParaRPr lang="en-US" dirty="0" smtClean="0"/>
          </a:p>
          <a:p>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Leech’s semantics </a:t>
            </a:r>
            <a:r>
              <a:rPr lang="en-GB" dirty="0" err="1" smtClean="0"/>
              <a:t>ctd</a:t>
            </a:r>
            <a:r>
              <a:rPr lang="en-GB" dirty="0" smtClean="0"/>
              <a:t>.</a:t>
            </a:r>
            <a:endParaRPr lang="en-US" dirty="0"/>
          </a:p>
        </p:txBody>
      </p:sp>
      <p:sp>
        <p:nvSpPr>
          <p:cNvPr id="3" name="Content Placeholder 2"/>
          <p:cNvSpPr>
            <a:spLocks noGrp="1"/>
          </p:cNvSpPr>
          <p:nvPr>
            <p:ph idx="1"/>
          </p:nvPr>
        </p:nvSpPr>
        <p:spPr>
          <a:xfrm>
            <a:off x="457200" y="1196752"/>
            <a:ext cx="8507288" cy="5328592"/>
          </a:xfrm>
        </p:spPr>
        <p:txBody>
          <a:bodyPr>
            <a:normAutofit fontScale="77500" lnSpcReduction="20000"/>
          </a:bodyPr>
          <a:lstStyle/>
          <a:p>
            <a:pPr>
              <a:buNone/>
            </a:pPr>
            <a:r>
              <a:rPr lang="en-GB" dirty="0" smtClean="0"/>
              <a:t>(5) social meaning, elaborated by questions about a linguistic expression: does it tell you? </a:t>
            </a:r>
          </a:p>
          <a:p>
            <a:pPr lvl="1">
              <a:buFont typeface="Wingdings" pitchFamily="2" charset="2"/>
              <a:buChar char="Ø"/>
            </a:pPr>
            <a:r>
              <a:rPr lang="en-GB" dirty="0" smtClean="0"/>
              <a:t>	exactly which individual is speaking (idiosyncrasy) </a:t>
            </a:r>
          </a:p>
          <a:p>
            <a:pPr lvl="1">
              <a:buFont typeface="Wingdings" pitchFamily="2" charset="2"/>
              <a:buChar char="Ø"/>
            </a:pPr>
            <a:r>
              <a:rPr lang="en-GB" dirty="0" smtClean="0"/>
              <a:t>	the speaker’s social class or geographical area they come from (dialects)</a:t>
            </a:r>
          </a:p>
          <a:p>
            <a:pPr lvl="1">
              <a:buFont typeface="Wingdings" pitchFamily="2" charset="2"/>
              <a:buChar char="Ø"/>
            </a:pPr>
            <a:r>
              <a:rPr lang="en-GB" dirty="0" smtClean="0"/>
              <a:t>	the speaker’s age </a:t>
            </a:r>
          </a:p>
          <a:p>
            <a:pPr lvl="1">
              <a:buFont typeface="Wingdings" pitchFamily="2" charset="2"/>
              <a:buChar char="Ø"/>
            </a:pPr>
            <a:r>
              <a:rPr lang="en-GB" dirty="0" smtClean="0"/>
              <a:t>	the speaker’s status and intimacy in relation to their interlocutor</a:t>
            </a:r>
          </a:p>
          <a:p>
            <a:pPr lvl="1">
              <a:buFont typeface="Wingdings" pitchFamily="2" charset="2"/>
              <a:buChar char="Ø"/>
            </a:pPr>
            <a:r>
              <a:rPr lang="en-GB" dirty="0" smtClean="0"/>
              <a:t>	the occupational genre the speaker/writer is participating in</a:t>
            </a:r>
            <a:endParaRPr lang="en-US" dirty="0" smtClean="0"/>
          </a:p>
          <a:p>
            <a:pPr>
              <a:buNone/>
            </a:pPr>
            <a:r>
              <a:rPr lang="en-GB" dirty="0" smtClean="0"/>
              <a:t> </a:t>
            </a:r>
            <a:endParaRPr lang="en-US" dirty="0" smtClean="0"/>
          </a:p>
          <a:p>
            <a:r>
              <a:rPr lang="en-GB" dirty="0" smtClean="0"/>
              <a:t>All these, 1 -5  re-instate the contiguities of  context. </a:t>
            </a:r>
          </a:p>
          <a:p>
            <a:pPr lvl="1"/>
            <a:r>
              <a:rPr lang="en-GB" dirty="0" smtClean="0"/>
              <a:t>Connotative meaning (1) reinstates the associations built up over experience of the referential context </a:t>
            </a:r>
          </a:p>
          <a:p>
            <a:pPr lvl="1"/>
            <a:r>
              <a:rPr lang="en-GB" dirty="0" err="1" smtClean="0"/>
              <a:t>collocative</a:t>
            </a:r>
            <a:r>
              <a:rPr lang="en-GB" dirty="0" smtClean="0"/>
              <a:t> meaning (2) and thematic meaning (3) reflect the textual context or co-text</a:t>
            </a:r>
          </a:p>
          <a:p>
            <a:pPr lvl="1"/>
            <a:r>
              <a:rPr lang="en-GB" dirty="0" smtClean="0"/>
              <a:t> the affective (4) and social (5) account for the interpersonal and cultural context of communication.</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1143000"/>
          </a:xfrm>
        </p:spPr>
        <p:txBody>
          <a:bodyPr>
            <a:normAutofit fontScale="90000"/>
          </a:bodyPr>
          <a:lstStyle/>
          <a:p>
            <a:r>
              <a:rPr lang="en-GB" dirty="0" smtClean="0"/>
              <a:t>Linguistic relativity against Chomsky’s universals– all languages are not similar</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Sapir-Whorf hypothesis: linguistic relativity against universalism: Benjamin Lee Whorf, in contrast with Chomsky and followers like Steven Pinker (1994), denied</a:t>
            </a:r>
          </a:p>
          <a:p>
            <a:pPr lvl="1"/>
            <a:r>
              <a:rPr lang="en-GB" dirty="0" smtClean="0"/>
              <a:t>any kind of universal semantics</a:t>
            </a:r>
          </a:p>
          <a:p>
            <a:pPr lvl="1"/>
            <a:r>
              <a:rPr lang="en-GB" dirty="0" smtClean="0"/>
              <a:t>the possibility of commensurability/equivalence between meanings in different languages (Whorf 1956: 57-65)</a:t>
            </a:r>
            <a:r>
              <a:rPr lang="en-GB" b="1" dirty="0" smtClean="0"/>
              <a:t>.</a:t>
            </a:r>
            <a:r>
              <a:rPr lang="en-GB" dirty="0" smtClean="0"/>
              <a:t>   </a:t>
            </a:r>
          </a:p>
          <a:p>
            <a:r>
              <a:rPr lang="en-GB" dirty="0" smtClean="0"/>
              <a:t>In a weaker form generally accepted: </a:t>
            </a:r>
          </a:p>
          <a:p>
            <a:pPr>
              <a:buNone/>
            </a:pPr>
            <a:r>
              <a:rPr lang="en-GB" dirty="0" smtClean="0"/>
              <a:t>	The vocabulary and grammar of a particular language influence the users of that language to think in certain ways about themselves, other members of society and the world around them. </a:t>
            </a:r>
          </a:p>
          <a:p>
            <a:pPr>
              <a:buNone/>
            </a:pPr>
            <a:r>
              <a:rPr lang="en-GB" dirty="0" smtClean="0"/>
              <a:t>	Speaking one language makes it difficult, but not impossible, to think like the speakers of another language. (Lakoff (1987), </a:t>
            </a:r>
            <a:r>
              <a:rPr lang="en-GB" dirty="0" err="1" smtClean="0"/>
              <a:t>Gumperz</a:t>
            </a:r>
            <a:r>
              <a:rPr lang="en-GB" dirty="0" smtClean="0"/>
              <a:t> and Levinson (1991), and Evans and Levinson (2009); in anthropology -- Gordon (2004), Everett (2005), Thierry et al. (2009) etc.</a:t>
            </a:r>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 kinds of  Aphasia</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“Every form of aphasic disturbance consists in some impairment … of the faculty either for selection and substitution or for combination and contexture. …. The relation of similarity is suppressed in the former [</a:t>
            </a:r>
            <a:r>
              <a:rPr lang="en-US" dirty="0" err="1" smtClean="0"/>
              <a:t>Wernicke’s</a:t>
            </a:r>
            <a:r>
              <a:rPr lang="en-US" dirty="0" smtClean="0"/>
              <a:t> area], the relation of contiguity in the latter type of aphasia [</a:t>
            </a:r>
            <a:r>
              <a:rPr lang="en-US" dirty="0" err="1" smtClean="0"/>
              <a:t>Broca’s</a:t>
            </a:r>
            <a:r>
              <a:rPr lang="en-US" dirty="0" smtClean="0"/>
              <a:t> area]. Metaphor is alien to the similarity disorder, and metonymy to the contiguity disorder” (Jakobson 1987: 9-10) [my addition in brackets]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Examples of deficiency/compensation</a:t>
            </a:r>
            <a:endParaRPr lang="en-US" dirty="0"/>
          </a:p>
        </p:txBody>
      </p:sp>
      <p:sp>
        <p:nvSpPr>
          <p:cNvPr id="3" name="Content Placeholder 2"/>
          <p:cNvSpPr>
            <a:spLocks noGrp="1"/>
          </p:cNvSpPr>
          <p:nvPr>
            <p:ph idx="1"/>
          </p:nvPr>
        </p:nvSpPr>
        <p:spPr/>
        <p:txBody>
          <a:bodyPr>
            <a:normAutofit fontScale="92500" lnSpcReduction="20000"/>
          </a:bodyPr>
          <a:lstStyle/>
          <a:p>
            <a:r>
              <a:rPr lang="en-GB" dirty="0" smtClean="0"/>
              <a:t>Broca’s aphasia patients:</a:t>
            </a:r>
          </a:p>
          <a:p>
            <a:pPr>
              <a:buNone/>
            </a:pPr>
            <a:r>
              <a:rPr lang="en-US" dirty="0" smtClean="0"/>
              <a:t>	“Spyglass” for “microscope” or “fire” for “gaslight”</a:t>
            </a:r>
          </a:p>
          <a:p>
            <a:pPr>
              <a:buNone/>
            </a:pPr>
            <a:r>
              <a:rPr lang="en-US" dirty="0" smtClean="0"/>
              <a:t>compensate using the similarity dimension—gaslight is a kind of fire</a:t>
            </a:r>
          </a:p>
          <a:p>
            <a:r>
              <a:rPr lang="en-US" dirty="0" smtClean="0"/>
              <a:t>Wernicke’s aphasia patients: </a:t>
            </a:r>
          </a:p>
          <a:p>
            <a:pPr>
              <a:buNone/>
            </a:pPr>
            <a:r>
              <a:rPr lang="en-GB" dirty="0" smtClean="0"/>
              <a:t>	“fork” for “knife and fork”,  “table” for “table lamp”, “eat” for “toaster”</a:t>
            </a:r>
          </a:p>
          <a:p>
            <a:pPr>
              <a:buNone/>
            </a:pPr>
            <a:r>
              <a:rPr lang="en-GB" dirty="0" smtClean="0"/>
              <a:t>compensate using the contiguity dimension: text or action genre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34282"/>
          </a:xfrm>
        </p:spPr>
        <p:txBody>
          <a:bodyPr>
            <a:normAutofit fontScale="90000"/>
          </a:bodyPr>
          <a:lstStyle/>
          <a:p>
            <a:r>
              <a:rPr lang="en-GB" dirty="0" smtClean="0"/>
              <a:t/>
            </a:r>
            <a:br>
              <a:rPr lang="en-GB" dirty="0" smtClean="0"/>
            </a:br>
            <a:r>
              <a:rPr lang="en-GB" dirty="0" smtClean="0"/>
              <a:t/>
            </a:r>
            <a:br>
              <a:rPr lang="en-GB" dirty="0" smtClean="0"/>
            </a:br>
            <a:r>
              <a:rPr lang="en-GB" dirty="0" smtClean="0"/>
              <a:t>Language, Meaning Processing And The Two Areas</a:t>
            </a:r>
            <a:br>
              <a:rPr lang="en-GB" dirty="0" smtClean="0"/>
            </a:br>
            <a:r>
              <a:rPr lang="en-US" sz="2700" dirty="0" err="1" smtClean="0"/>
              <a:t>Ardila</a:t>
            </a:r>
            <a:r>
              <a:rPr lang="en-US" sz="2700" dirty="0" smtClean="0"/>
              <a:t> &amp; </a:t>
            </a:r>
            <a:r>
              <a:rPr lang="en-US" sz="2700" dirty="0" err="1" smtClean="0"/>
              <a:t>Rosselli</a:t>
            </a:r>
            <a:r>
              <a:rPr lang="en-US" sz="2700" dirty="0" smtClean="0"/>
              <a:t> (1994), </a:t>
            </a:r>
            <a:r>
              <a:rPr lang="en-US" sz="2700" dirty="0" err="1" smtClean="0"/>
              <a:t>Damasio</a:t>
            </a:r>
            <a:r>
              <a:rPr lang="en-US" sz="2700" dirty="0" smtClean="0"/>
              <a:t> &amp; </a:t>
            </a:r>
            <a:r>
              <a:rPr lang="en-US" sz="2700" dirty="0" err="1" smtClean="0"/>
              <a:t>Tranel</a:t>
            </a:r>
            <a:r>
              <a:rPr lang="en-US" sz="2700" dirty="0" smtClean="0"/>
              <a:t> (1993), </a:t>
            </a:r>
            <a:r>
              <a:rPr lang="en-GB" sz="2700" dirty="0" err="1" smtClean="0"/>
              <a:t>Raichle</a:t>
            </a:r>
            <a:r>
              <a:rPr lang="en-GB" sz="2700" dirty="0" smtClean="0"/>
              <a:t> (1994), </a:t>
            </a:r>
            <a:r>
              <a:rPr lang="en-US" sz="2700" dirty="0" err="1" smtClean="0"/>
              <a:t>Rizzolati</a:t>
            </a:r>
            <a:r>
              <a:rPr lang="en-US" sz="2700" dirty="0" smtClean="0"/>
              <a:t> &amp; </a:t>
            </a:r>
            <a:r>
              <a:rPr lang="en-US" sz="2700" dirty="0" err="1" smtClean="0"/>
              <a:t>Arbib</a:t>
            </a:r>
            <a:r>
              <a:rPr lang="en-US" sz="2700" dirty="0" smtClean="0"/>
              <a:t> (1998), </a:t>
            </a:r>
            <a:r>
              <a:rPr lang="en-GB" sz="2700" dirty="0" err="1" smtClean="0"/>
              <a:t>Ardila</a:t>
            </a:r>
            <a:r>
              <a:rPr lang="en-GB" sz="2700" dirty="0" smtClean="0"/>
              <a:t> (2010)</a:t>
            </a:r>
            <a:br>
              <a:rPr lang="en-GB" sz="2700" dirty="0" smtClean="0"/>
            </a:br>
            <a:r>
              <a:rPr lang="en-GB" sz="2700" dirty="0" smtClean="0"/>
              <a:t>cf. Also </a:t>
            </a:r>
            <a:r>
              <a:rPr lang="en-GB" sz="2700" i="1" dirty="0" smtClean="0"/>
              <a:t>The Master and his Emissary </a:t>
            </a:r>
            <a:r>
              <a:rPr lang="en-GB" sz="2700" dirty="0" err="1" smtClean="0"/>
              <a:t>McGilchrist</a:t>
            </a:r>
            <a:r>
              <a:rPr lang="en-GB" sz="2700" dirty="0" smtClean="0"/>
              <a:t> (2019)</a:t>
            </a:r>
            <a:r>
              <a:rPr lang="en-GB" dirty="0" smtClean="0"/>
              <a:t/>
            </a:r>
            <a:br>
              <a:rPr lang="en-GB" dirty="0" smtClean="0"/>
            </a:br>
            <a:r>
              <a:rPr lang="en-US" dirty="0" smtClean="0"/>
              <a:t/>
            </a:r>
            <a:br>
              <a:rPr lang="en-US" dirty="0" smtClean="0"/>
            </a:br>
            <a:endParaRPr lang="en-US" dirty="0"/>
          </a:p>
        </p:txBody>
      </p:sp>
      <p:graphicFrame>
        <p:nvGraphicFramePr>
          <p:cNvPr id="4" name="Content Placeholder 3"/>
          <p:cNvGraphicFramePr>
            <a:graphicFrameLocks noGrp="1"/>
          </p:cNvGraphicFramePr>
          <p:nvPr>
            <p:ph idx="1"/>
          </p:nvPr>
        </p:nvGraphicFramePr>
        <p:xfrm>
          <a:off x="539552" y="2852934"/>
          <a:ext cx="8229082" cy="2760310"/>
        </p:xfrm>
        <a:graphic>
          <a:graphicData uri="http://schemas.openxmlformats.org/drawingml/2006/table">
            <a:tbl>
              <a:tblPr firstRow="1" bandRow="1">
                <a:tableStyleId>{5C22544A-7EE6-4342-B048-85BDC9FD1C3A}</a:tableStyleId>
              </a:tblPr>
              <a:tblGrid>
                <a:gridCol w="4114541"/>
                <a:gridCol w="4114541"/>
              </a:tblGrid>
              <a:tr h="552062">
                <a:tc>
                  <a:txBody>
                    <a:bodyPr/>
                    <a:lstStyle/>
                    <a:p>
                      <a:r>
                        <a:rPr lang="en-GB" sz="2400" dirty="0" smtClean="0"/>
                        <a:t>BROCA’S AREA</a:t>
                      </a:r>
                      <a:endParaRPr lang="en-US" sz="2400" dirty="0"/>
                    </a:p>
                  </a:txBody>
                  <a:tcPr marL="95744" marR="95744"/>
                </a:tc>
                <a:tc>
                  <a:txBody>
                    <a:bodyPr/>
                    <a:lstStyle/>
                    <a:p>
                      <a:r>
                        <a:rPr lang="en-GB" sz="2400" dirty="0" smtClean="0"/>
                        <a:t>WERNICKE’S AREA</a:t>
                      </a:r>
                      <a:endParaRPr lang="en-US" sz="2400" dirty="0"/>
                    </a:p>
                  </a:txBody>
                  <a:tcPr marL="95744" marR="95744"/>
                </a:tc>
              </a:tr>
              <a:tr h="552062">
                <a:tc>
                  <a:txBody>
                    <a:bodyPr/>
                    <a:lstStyle/>
                    <a:p>
                      <a:r>
                        <a:rPr lang="en-GB" sz="2400" dirty="0" smtClean="0"/>
                        <a:t>SYNTAGMATIC AXIS</a:t>
                      </a:r>
                      <a:endParaRPr lang="en-US" sz="2400" dirty="0"/>
                    </a:p>
                  </a:txBody>
                  <a:tcPr marL="95744" marR="95744"/>
                </a:tc>
                <a:tc>
                  <a:txBody>
                    <a:bodyPr/>
                    <a:lstStyle/>
                    <a:p>
                      <a:r>
                        <a:rPr lang="en-GB" sz="2400" dirty="0" smtClean="0"/>
                        <a:t>PARADIGMATIC AXIS</a:t>
                      </a:r>
                      <a:endParaRPr lang="en-US" sz="2400" dirty="0"/>
                    </a:p>
                  </a:txBody>
                  <a:tcPr marL="95744" marR="95744"/>
                </a:tc>
              </a:tr>
              <a:tr h="552062">
                <a:tc>
                  <a:txBody>
                    <a:bodyPr/>
                    <a:lstStyle/>
                    <a:p>
                      <a:r>
                        <a:rPr lang="en-GB" sz="2400" dirty="0" smtClean="0"/>
                        <a:t>CONTIGUITY</a:t>
                      </a:r>
                      <a:endParaRPr lang="en-US" sz="2400" dirty="0"/>
                    </a:p>
                  </a:txBody>
                  <a:tcPr marL="95744" marR="95744"/>
                </a:tc>
                <a:tc>
                  <a:txBody>
                    <a:bodyPr/>
                    <a:lstStyle/>
                    <a:p>
                      <a:r>
                        <a:rPr lang="en-GB" sz="2400" dirty="0" smtClean="0"/>
                        <a:t>SIMILARITY</a:t>
                      </a:r>
                      <a:endParaRPr lang="en-US" sz="2400" dirty="0"/>
                    </a:p>
                  </a:txBody>
                  <a:tcPr marL="95744" marR="95744"/>
                </a:tc>
              </a:tr>
              <a:tr h="552062">
                <a:tc>
                  <a:txBody>
                    <a:bodyPr/>
                    <a:lstStyle/>
                    <a:p>
                      <a:r>
                        <a:rPr lang="en-GB" sz="2400" dirty="0" smtClean="0"/>
                        <a:t>METONYMY</a:t>
                      </a:r>
                      <a:endParaRPr lang="en-US" sz="2400" dirty="0"/>
                    </a:p>
                  </a:txBody>
                  <a:tcPr marL="95744" marR="95744"/>
                </a:tc>
                <a:tc>
                  <a:txBody>
                    <a:bodyPr/>
                    <a:lstStyle/>
                    <a:p>
                      <a:r>
                        <a:rPr lang="en-GB" sz="2400" dirty="0" smtClean="0"/>
                        <a:t>METAPHOR</a:t>
                      </a:r>
                      <a:endParaRPr lang="en-US" sz="2400" dirty="0"/>
                    </a:p>
                  </a:txBody>
                  <a:tcPr marL="95744" marR="95744"/>
                </a:tc>
              </a:tr>
              <a:tr h="552062">
                <a:tc>
                  <a:txBody>
                    <a:bodyPr/>
                    <a:lstStyle/>
                    <a:p>
                      <a:r>
                        <a:rPr lang="en-GB" sz="2400" dirty="0" smtClean="0"/>
                        <a:t>VERBS + GRAMMAR</a:t>
                      </a:r>
                      <a:endParaRPr lang="en-US" sz="2400" dirty="0"/>
                    </a:p>
                  </a:txBody>
                  <a:tcPr marL="95744" marR="95744"/>
                </a:tc>
                <a:tc>
                  <a:txBody>
                    <a:bodyPr/>
                    <a:lstStyle/>
                    <a:p>
                      <a:r>
                        <a:rPr lang="en-GB" sz="2400" dirty="0" smtClean="0"/>
                        <a:t>NOUNS</a:t>
                      </a:r>
                      <a:endParaRPr lang="en-US" sz="2400" dirty="0"/>
                    </a:p>
                  </a:txBody>
                  <a:tcPr marL="95744" marR="95744"/>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609</TotalTime>
  <Words>4684</Words>
  <Application>Microsoft Office PowerPoint</Application>
  <PresentationFormat>On-screen Show (4:3)</PresentationFormat>
  <Paragraphs>716</Paragraphs>
  <Slides>66</Slides>
  <Notes>2</Notes>
  <HiddenSlides>0</HiddenSlides>
  <MMClips>0</MMClips>
  <ScaleCrop>false</ScaleCrop>
  <HeadingPairs>
    <vt:vector size="4" baseType="variant">
      <vt:variant>
        <vt:lpstr>Theme</vt:lpstr>
      </vt:variant>
      <vt:variant>
        <vt:i4>1</vt:i4>
      </vt:variant>
      <vt:variant>
        <vt:lpstr>Slide Titles</vt:lpstr>
      </vt:variant>
      <vt:variant>
        <vt:i4>66</vt:i4>
      </vt:variant>
    </vt:vector>
  </HeadingPairs>
  <TitlesOfParts>
    <vt:vector size="67" baseType="lpstr">
      <vt:lpstr>Office Theme</vt:lpstr>
      <vt:lpstr>THE SIMILARITY DIMENSION OF MEANING: DANGERS TO ECOLOGY; ANTIDOTES IN LITERATURE</vt:lpstr>
      <vt:lpstr>OUTLINE OF LECTURE</vt:lpstr>
      <vt:lpstr>2 dimensions of meaning: similarity and contiguity, METAPHOR AND METONYMY </vt:lpstr>
      <vt:lpstr>Saussure: paradigm and syntagm</vt:lpstr>
      <vt:lpstr>Brain damage, aphasia and Jakobson’s theory: similarity and contiguity</vt:lpstr>
      <vt:lpstr>Contiguity and Broca’s area, Similarity and Wernicke’s area </vt:lpstr>
      <vt:lpstr>2 kinds of  Aphasia</vt:lpstr>
      <vt:lpstr>Examples of deficiency/compensation</vt:lpstr>
      <vt:lpstr>  Language, Meaning Processing And The Two Areas Ardila &amp; Rosselli (1994), Damasio &amp; Tranel (1993), Raichle (1994), Rizzolati &amp; Arbib (1998), Ardila (2010) cf. Also The Master and his Emissary McGilchrist (2019)  </vt:lpstr>
      <vt:lpstr>What do we mean by similarity and contiguity?</vt:lpstr>
      <vt:lpstr>Global Contiguity: Chaos Theory</vt:lpstr>
      <vt:lpstr>Similarity and contiguity in defining metaphor and metonymy</vt:lpstr>
      <vt:lpstr>Nouns and Verbs/Clauses </vt:lpstr>
      <vt:lpstr> Nouns and Verbs (cf. Langacker 1991)  </vt:lpstr>
      <vt:lpstr> Verbs, process, contiguity, and contextualisation </vt:lpstr>
      <vt:lpstr>Verbs/Clauses reflecting contiguity</vt:lpstr>
      <vt:lpstr> Nouns, similarity, classification, abstraction and permanence </vt:lpstr>
      <vt:lpstr>Noun phrases reflecting similarity</vt:lpstr>
      <vt:lpstr>Noun phrases reflecting similarity</vt:lpstr>
      <vt:lpstr>Nouns and abstraction</vt:lpstr>
      <vt:lpstr>Nouns and the illusion of permanence</vt:lpstr>
      <vt:lpstr>Thing as process</vt:lpstr>
      <vt:lpstr>Process and spontaneous change</vt:lpstr>
      <vt:lpstr>Language acquisition: from contiguity in action genres to academic abstraction  </vt:lpstr>
      <vt:lpstr>Contiguity: language acquisition in context</vt:lpstr>
      <vt:lpstr>Contiguity: language acquisition in context ctd.</vt:lpstr>
      <vt:lpstr>From Speech to Writing-- Exercise 2: verbs and nouns in speech</vt:lpstr>
      <vt:lpstr>Speech to Writing, Contiguity to Similarity, Verbs to Nouns</vt:lpstr>
      <vt:lpstr>      Acquisition of Written Genres: Contiguity and Abstraction Abstraction</vt:lpstr>
      <vt:lpstr>Narrative and the contiguity dimension</vt:lpstr>
      <vt:lpstr>Modern European novels: local contiguity and the betrayal of ecology</vt:lpstr>
      <vt:lpstr>Qualification of Ghosh</vt:lpstr>
      <vt:lpstr>SIMILARITY, CLASSIFICATION AND MATHEMATICS </vt:lpstr>
      <vt:lpstr>Similarity taken to extremes: mathematics</vt:lpstr>
      <vt:lpstr>Mathematics: similarity taken to extremes</vt:lpstr>
      <vt:lpstr>Similarity taken to extremes: mathematics ctd.</vt:lpstr>
      <vt:lpstr>SIMILARITY AND COMMODIFICATION</vt:lpstr>
      <vt:lpstr>Similarity taken to extremes: money/commodification</vt:lpstr>
      <vt:lpstr>Commodification of humans and nature</vt:lpstr>
      <vt:lpstr>Dangers of commodification</vt:lpstr>
      <vt:lpstr>Resisting overemphasis of similarity and the illusion of permanence in Literature</vt:lpstr>
      <vt:lpstr>Resistance to classification/similarity--individuation</vt:lpstr>
      <vt:lpstr>Gerard Manley Hopkins’ ‘As Kingfishers Catch Fire’</vt:lpstr>
      <vt:lpstr>‘Birdsong for Two voices’</vt:lpstr>
      <vt:lpstr>‘Birdsong for two voices’ by Alice Oswald. Exercise 3: a) What nominalisations of verbs can you find in this poem? b) Besides these, what other metaphors can you detect in lines 15-24?</vt:lpstr>
      <vt:lpstr>Resistance to thingification: Process in ‘Birdsong for two voices’ by Alice Oswald</vt:lpstr>
      <vt:lpstr>Birdsong for two voices, ctd.</vt:lpstr>
      <vt:lpstr>Analysis of ‘Birdsong for Two voices’</vt:lpstr>
      <vt:lpstr>Exercise 4: How are verbs (and nominalisations of verbs) used in this poem to emphasise process? And what kind of process is predominant? Material, verbal, relational, mental?</vt:lpstr>
      <vt:lpstr>Process in ‘As Kingfishers Catch Fire’</vt:lpstr>
      <vt:lpstr>Inevitability of the similarity dimension: metaphors for the earth</vt:lpstr>
      <vt:lpstr>Metaphor: diversity in similarity</vt:lpstr>
      <vt:lpstr>Middle Ages</vt:lpstr>
      <vt:lpstr>The Renaissance</vt:lpstr>
      <vt:lpstr>Enlightenment onwards</vt:lpstr>
      <vt:lpstr>SUMMARY</vt:lpstr>
      <vt:lpstr>SUMMARY CTD.</vt:lpstr>
      <vt:lpstr>References</vt:lpstr>
      <vt:lpstr>References ctd.</vt:lpstr>
      <vt:lpstr>Mathematical linguistics: Chomsky, and resistance to Chomsky </vt:lpstr>
      <vt:lpstr> Chomsky, mathematics and similarity </vt:lpstr>
      <vt:lpstr>Chomsky and mathematical linguistics</vt:lpstr>
      <vt:lpstr>Algebraic predicate logic and semantics</vt:lpstr>
      <vt:lpstr>Resisting mathematical de-contextualised semantics</vt:lpstr>
      <vt:lpstr>Leech’s semantics ctd.</vt:lpstr>
      <vt:lpstr>Linguistic relativity against Chomsky’s universals– all languages are not similar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 Goatly</dc:creator>
  <cp:lastModifiedBy>Andrew Goatly</cp:lastModifiedBy>
  <cp:revision>69</cp:revision>
  <dcterms:created xsi:type="dcterms:W3CDTF">2023-05-19T10:08:59Z</dcterms:created>
  <dcterms:modified xsi:type="dcterms:W3CDTF">2023-07-03T13:50:49Z</dcterms:modified>
</cp:coreProperties>
</file>